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Montserrat"/>
      <p:regular r:id="rId43"/>
      <p:bold r:id="rId44"/>
      <p:italic r:id="rId45"/>
      <p:boldItalic r:id="rId46"/>
    </p:embeddedFont>
    <p:embeddedFont>
      <p:font typeface="Montserrat Medium"/>
      <p:regular r:id="rId47"/>
      <p:bold r:id="rId48"/>
      <p:italic r:id="rId49"/>
      <p:boldItalic r:id="rId50"/>
    </p:embeddedFont>
    <p:embeddedFont>
      <p:font typeface="Montserrat ExtraBold"/>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86F838-79D4-4A6E-93D4-02798450BED6}">
  <a:tblStyle styleId="{6B86F838-79D4-4A6E-93D4-02798450BE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Medium-bold.fntdata"/><Relationship Id="rId47" Type="http://schemas.openxmlformats.org/officeDocument/2006/relationships/font" Target="fonts/MontserratMedium-regular.fntdata"/><Relationship Id="rId49" Type="http://schemas.openxmlformats.org/officeDocument/2006/relationships/font" Target="fonts/Montserrat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ExtraBold-bold.fntdata"/><Relationship Id="rId50" Type="http://schemas.openxmlformats.org/officeDocument/2006/relationships/font" Target="fonts/MontserratMedium-boldItalic.fntdata"/><Relationship Id="rId52" Type="http://schemas.openxmlformats.org/officeDocument/2006/relationships/font" Target="fonts/MontserratExtra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1bfff1811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1bfff1811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each data dtype explain rows and columns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1bfff1811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1bfff1811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each data dtype explain rows and columns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c725342e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c725342e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latin typeface="Times New Roman"/>
                <a:ea typeface="Times New Roman"/>
                <a:cs typeface="Times New Roman"/>
                <a:sym typeface="Times New Roman"/>
              </a:rPr>
              <a:t>T</a:t>
            </a:r>
            <a:r>
              <a:rPr lang="en" sz="1200">
                <a:solidFill>
                  <a:schemeClr val="dk1"/>
                </a:solidFill>
                <a:latin typeface="Times New Roman"/>
                <a:ea typeface="Times New Roman"/>
                <a:cs typeface="Times New Roman"/>
                <a:sym typeface="Times New Roman"/>
              </a:rPr>
              <a:t>his meant that each variable name was the same, data type and ranges of values were the same, and each variable stood for the same thing.</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This allowed variables like “su_9” in one dataset to be paired with “SU9”</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that could not be automated. For example, in one dataset there were “height” and “weight” and in the other, we had to rename “ht20” to “height” and “lbs” to “weight”.</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dataset used for the doctoral dissertation was more complex than the other, so we took out multiple columns from that dataset. At this point, after accounting for hundreds of columns, the two datasets were combined.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rgbClr val="003767"/>
              </a:buClr>
              <a:buSzPts val="1200"/>
              <a:buFont typeface="Times New Roman"/>
              <a:buAutoNum type="arabicPeriod"/>
            </a:pPr>
            <a:r>
              <a:rPr lang="en" sz="1200">
                <a:solidFill>
                  <a:srgbClr val="003767"/>
                </a:solidFill>
                <a:latin typeface="Times New Roman"/>
                <a:ea typeface="Times New Roman"/>
                <a:cs typeface="Times New Roman"/>
                <a:sym typeface="Times New Roman"/>
              </a:rPr>
              <a:t>An example of this Income variable. in one dataset was on a scale and in the other it was continuous. </a:t>
            </a:r>
            <a:endParaRPr sz="1200">
              <a:solidFill>
                <a:srgbClr val="003767"/>
              </a:solidFill>
              <a:latin typeface="Times New Roman"/>
              <a:ea typeface="Times New Roman"/>
              <a:cs typeface="Times New Roman"/>
              <a:sym typeface="Times New Roman"/>
            </a:endParaRPr>
          </a:p>
          <a:p>
            <a:pPr indent="-304800" lvl="0" marL="457200" rtl="0" algn="l">
              <a:spcBef>
                <a:spcPts val="0"/>
              </a:spcBef>
              <a:spcAft>
                <a:spcPts val="0"/>
              </a:spcAft>
              <a:buClr>
                <a:srgbClr val="003767"/>
              </a:buClr>
              <a:buSzPts val="1200"/>
              <a:buFont typeface="Times New Roman"/>
              <a:buAutoNum type="arabicPeriod"/>
            </a:pPr>
            <a:r>
              <a:rPr lang="en" sz="1200">
                <a:solidFill>
                  <a:srgbClr val="003767"/>
                </a:solidFill>
                <a:latin typeface="Times New Roman"/>
                <a:ea typeface="Times New Roman"/>
                <a:cs typeface="Times New Roman"/>
                <a:sym typeface="Times New Roman"/>
              </a:rPr>
              <a:t>Client wishes not our target large portions of missing data.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ed3b8fe35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ed3b8fe35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ed3b8fe3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ed3b8fe3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33319abd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33319abd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1bfff181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1bfff181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1bfff181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1bfff181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d3b8fe35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d3b8fe35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d3b8fe3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d3b8fe3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fd7eed2b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fd7eed2b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d3b8fe35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d3b8fe35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1bfff1811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1bfff1811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training: “days per week”, “intensity”, and “duration”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c725342e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c725342e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training: “days per week”, “intensity”, and “duration”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5c52777d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5c52777d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3767"/>
              </a:buClr>
              <a:buSzPts val="1200"/>
              <a:buFont typeface="Montserrat"/>
              <a:buChar char="●"/>
            </a:pPr>
            <a:r>
              <a:t/>
            </a:r>
            <a:endParaRPr sz="1200">
              <a:solidFill>
                <a:srgbClr val="003767"/>
              </a:solidFill>
              <a:latin typeface="Montserrat"/>
              <a:ea typeface="Montserrat"/>
              <a:cs typeface="Montserrat"/>
              <a:sym typeface="Montserrat"/>
            </a:endParaRPr>
          </a:p>
          <a:p>
            <a:pPr indent="-304800" lvl="0" marL="4572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The forward stepwise regression table is alot stronger, almost doubling the R^2 value. </a:t>
            </a:r>
            <a:endParaRPr sz="1200">
              <a:solidFill>
                <a:srgbClr val="003767"/>
              </a:solidFill>
              <a:latin typeface="Montserrat"/>
              <a:ea typeface="Montserrat"/>
              <a:cs typeface="Montserrat"/>
              <a:sym typeface="Montserrat"/>
            </a:endParaRPr>
          </a:p>
          <a:p>
            <a:pPr indent="-304800" lvl="1" marL="9144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This model shows an accuracy of 47% and has some significant variables included in the model.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5c52777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5c52777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Looking at the Pr(&gt;|t|) column the dimensions lose significance when the other dimensions are not included. </a:t>
            </a:r>
            <a:endParaRPr sz="1200">
              <a:solidFill>
                <a:srgbClr val="003767"/>
              </a:solidFill>
              <a:latin typeface="Montserrat"/>
              <a:ea typeface="Montserrat"/>
              <a:cs typeface="Montserrat"/>
              <a:sym typeface="Montserrat"/>
            </a:endParaRPr>
          </a:p>
          <a:p>
            <a:pPr indent="-304800" lvl="1" marL="9144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The adjusted R^2 value is 0.21 or an accuracy of 21%, which is not  accurate. </a:t>
            </a:r>
            <a:endParaRPr sz="1200">
              <a:solidFill>
                <a:srgbClr val="003767"/>
              </a:solidFill>
              <a:latin typeface="Montserrat"/>
              <a:ea typeface="Montserrat"/>
              <a:cs typeface="Montserrat"/>
              <a:sym typeface="Montserrat"/>
            </a:endParaRPr>
          </a:p>
          <a:p>
            <a:pPr indent="-304800" lvl="0" marL="4572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The forward stepwise regression table is alot stronger, almost doubling the R^2 value. </a:t>
            </a:r>
            <a:endParaRPr sz="1200">
              <a:solidFill>
                <a:srgbClr val="003767"/>
              </a:solidFill>
              <a:latin typeface="Montserrat"/>
              <a:ea typeface="Montserrat"/>
              <a:cs typeface="Montserrat"/>
              <a:sym typeface="Montserrat"/>
            </a:endParaRPr>
          </a:p>
          <a:p>
            <a:pPr indent="-304800" lvl="1" marL="9144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This model shows an accuracy of 47% and has some significant variables included in the model.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a5c52777d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a5c52777d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Looking at the Pr(&gt;|t|) column the dimensions lose significance when the other dimensions are not included. </a:t>
            </a:r>
            <a:endParaRPr sz="1200">
              <a:solidFill>
                <a:srgbClr val="003767"/>
              </a:solidFill>
              <a:latin typeface="Montserrat"/>
              <a:ea typeface="Montserrat"/>
              <a:cs typeface="Montserrat"/>
              <a:sym typeface="Montserrat"/>
            </a:endParaRPr>
          </a:p>
          <a:p>
            <a:pPr indent="-304800" lvl="1" marL="9144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The adjusted R^2 value is 0.21 or an accuracy of 21%, which is not  accurate. </a:t>
            </a:r>
            <a:endParaRPr sz="1200">
              <a:solidFill>
                <a:srgbClr val="003767"/>
              </a:solidFill>
              <a:latin typeface="Montserrat"/>
              <a:ea typeface="Montserrat"/>
              <a:cs typeface="Montserrat"/>
              <a:sym typeface="Montserrat"/>
            </a:endParaRPr>
          </a:p>
          <a:p>
            <a:pPr indent="-304800" lvl="0" marL="4572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The forward stepwise regression table is alot stronger, almost doubling the R^2 value. </a:t>
            </a:r>
            <a:endParaRPr sz="1200">
              <a:solidFill>
                <a:srgbClr val="003767"/>
              </a:solidFill>
              <a:latin typeface="Montserrat"/>
              <a:ea typeface="Montserrat"/>
              <a:cs typeface="Montserrat"/>
              <a:sym typeface="Montserrat"/>
            </a:endParaRPr>
          </a:p>
          <a:p>
            <a:pPr indent="-304800" lvl="1" marL="9144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This model shows an accuracy of 47% and has some significant variables included in the model.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5c52777d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a5c52777d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Looking at the Pr(&gt;|t|) column the dimensions lose significance when the other dimensions are not included. </a:t>
            </a:r>
            <a:endParaRPr sz="1200">
              <a:solidFill>
                <a:srgbClr val="003767"/>
              </a:solidFill>
              <a:latin typeface="Montserrat"/>
              <a:ea typeface="Montserrat"/>
              <a:cs typeface="Montserrat"/>
              <a:sym typeface="Montserrat"/>
            </a:endParaRPr>
          </a:p>
          <a:p>
            <a:pPr indent="-304800" lvl="1" marL="9144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The adjusted R^2 value is 0.21 or an accuracy of 21%, which is not  accurate. </a:t>
            </a:r>
            <a:endParaRPr sz="1200">
              <a:solidFill>
                <a:srgbClr val="003767"/>
              </a:solidFill>
              <a:latin typeface="Montserrat"/>
              <a:ea typeface="Montserrat"/>
              <a:cs typeface="Montserrat"/>
              <a:sym typeface="Montserrat"/>
            </a:endParaRPr>
          </a:p>
          <a:p>
            <a:pPr indent="-304800" lvl="0" marL="4572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The forward stepwise regression table is alot stronger, almost doubling the R^2 value. </a:t>
            </a:r>
            <a:endParaRPr sz="1200">
              <a:solidFill>
                <a:srgbClr val="003767"/>
              </a:solidFill>
              <a:latin typeface="Montserrat"/>
              <a:ea typeface="Montserrat"/>
              <a:cs typeface="Montserrat"/>
              <a:sym typeface="Montserrat"/>
            </a:endParaRPr>
          </a:p>
          <a:p>
            <a:pPr indent="-304800" lvl="1" marL="914400" rtl="0" algn="l">
              <a:spcBef>
                <a:spcPts val="0"/>
              </a:spcBef>
              <a:spcAft>
                <a:spcPts val="0"/>
              </a:spcAft>
              <a:buClr>
                <a:srgbClr val="003767"/>
              </a:buClr>
              <a:buSzPts val="1200"/>
              <a:buFont typeface="Montserrat"/>
              <a:buChar char="○"/>
            </a:pPr>
            <a:r>
              <a:rPr lang="en" sz="1200">
                <a:solidFill>
                  <a:srgbClr val="003767"/>
                </a:solidFill>
                <a:latin typeface="Montserrat"/>
                <a:ea typeface="Montserrat"/>
                <a:cs typeface="Montserrat"/>
                <a:sym typeface="Montserrat"/>
              </a:rPr>
              <a:t>This model shows an accuracy of 47% and has some significant variables included in the model.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c725342e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ec725342e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1bfff1811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a1bfff1811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5cadc82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5cadc82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33319ab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33319ab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1bfff1811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1bfff1811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a1bfff1811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a1bfff1811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2af4e7c7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a2af4e7c7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33319abd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a33319abd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1bfff1811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1bfff1811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1bfff1811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1bfff1811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33319abd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33319abd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fd7eed2b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fd7eed2b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1bfff181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1bfff181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1bfff181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1bfff181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1bfff181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1bfff181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33319abd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33319ab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1bfff181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1bfff181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each data dtype </a:t>
            </a:r>
            <a:r>
              <a:rPr lang="en"/>
              <a:t>explain</a:t>
            </a:r>
            <a:r>
              <a:rPr lang="en"/>
              <a:t> rows and columns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327475" y="525175"/>
            <a:ext cx="7308000" cy="2955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0">
                <a:solidFill>
                  <a:schemeClr val="lt1"/>
                </a:solidFill>
                <a:latin typeface="Montserrat ExtraBold"/>
                <a:ea typeface="Montserrat ExtraBold"/>
                <a:cs typeface="Montserrat ExtraBold"/>
                <a:sym typeface="Montserrat ExtraBold"/>
              </a:rPr>
              <a:t>Identifying Muscle </a:t>
            </a:r>
            <a:r>
              <a:rPr lang="en" sz="6000">
                <a:solidFill>
                  <a:schemeClr val="lt1"/>
                </a:solidFill>
                <a:latin typeface="Montserrat ExtraBold"/>
                <a:ea typeface="Montserrat ExtraBold"/>
                <a:cs typeface="Montserrat ExtraBold"/>
                <a:sym typeface="Montserrat ExtraBold"/>
              </a:rPr>
              <a:t>Dysmorphia</a:t>
            </a:r>
            <a:endParaRPr sz="6000">
              <a:solidFill>
                <a:schemeClr val="lt1"/>
              </a:solidFill>
              <a:latin typeface="Montserrat ExtraBold"/>
              <a:ea typeface="Montserrat ExtraBold"/>
              <a:cs typeface="Montserrat ExtraBold"/>
              <a:sym typeface="Montserrat ExtraBold"/>
            </a:endParaRPr>
          </a:p>
        </p:txBody>
      </p:sp>
      <p:sp>
        <p:nvSpPr>
          <p:cNvPr id="55" name="Google Shape;55;p13"/>
          <p:cNvSpPr txBox="1"/>
          <p:nvPr/>
        </p:nvSpPr>
        <p:spPr>
          <a:xfrm>
            <a:off x="1327475" y="3480475"/>
            <a:ext cx="73080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400">
                <a:solidFill>
                  <a:srgbClr val="FFDD00"/>
                </a:solidFill>
                <a:latin typeface="Montserrat"/>
                <a:ea typeface="Montserrat"/>
                <a:cs typeface="Montserrat"/>
                <a:sym typeface="Montserrat"/>
              </a:rPr>
              <a:t>Alex Butera, Ryan Canfield, Patrick Norcross</a:t>
            </a:r>
            <a:endParaRPr sz="2400">
              <a:solidFill>
                <a:srgbClr val="FFDD00"/>
              </a:solidFill>
              <a:latin typeface="Montserrat"/>
              <a:ea typeface="Montserrat"/>
              <a:cs typeface="Montserrat"/>
              <a:sym typeface="Montserrat"/>
            </a:endParaRPr>
          </a:p>
        </p:txBody>
      </p:sp>
      <p:sp>
        <p:nvSpPr>
          <p:cNvPr id="56" name="Google Shape;56;p13"/>
          <p:cNvSpPr txBox="1"/>
          <p:nvPr/>
        </p:nvSpPr>
        <p:spPr>
          <a:xfrm>
            <a:off x="508400" y="4358175"/>
            <a:ext cx="56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Data Science Capstone - Fall ‘23</a:t>
            </a:r>
            <a:endParaRPr>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2"/>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Description</a:t>
            </a:r>
            <a:endParaRPr b="1" sz="2800">
              <a:solidFill>
                <a:srgbClr val="0072BC"/>
              </a:solidFill>
              <a:latin typeface="Montserrat"/>
              <a:ea typeface="Montserrat"/>
              <a:cs typeface="Montserrat"/>
              <a:sym typeface="Montserrat"/>
            </a:endParaRPr>
          </a:p>
        </p:txBody>
      </p:sp>
      <p:sp>
        <p:nvSpPr>
          <p:cNvPr id="142" name="Google Shape;142;p22"/>
          <p:cNvSpPr txBox="1"/>
          <p:nvPr/>
        </p:nvSpPr>
        <p:spPr>
          <a:xfrm>
            <a:off x="337325" y="1036575"/>
            <a:ext cx="85287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Resistance training Behaviors</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Perceived</a:t>
            </a:r>
            <a:r>
              <a:rPr lang="en" sz="1600">
                <a:solidFill>
                  <a:srgbClr val="003767"/>
                </a:solidFill>
                <a:latin typeface="Montserrat"/>
                <a:ea typeface="Montserrat"/>
                <a:cs typeface="Montserrat"/>
                <a:sym typeface="Montserrat"/>
              </a:rPr>
              <a:t> Intensity</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Chest, Arms, Legs, and Biceps strength</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Days per week</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Minutes per session</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Substance and Supplement Use</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Substances: Marijuana, </a:t>
            </a:r>
            <a:r>
              <a:rPr lang="en" sz="1600">
                <a:solidFill>
                  <a:srgbClr val="003767"/>
                </a:solidFill>
                <a:latin typeface="Montserrat"/>
                <a:ea typeface="Montserrat"/>
                <a:cs typeface="Montserrat"/>
                <a:sym typeface="Montserrat"/>
              </a:rPr>
              <a:t>Hallucinogenic</a:t>
            </a:r>
            <a:r>
              <a:rPr lang="en" sz="1600">
                <a:solidFill>
                  <a:srgbClr val="003767"/>
                </a:solidFill>
                <a:latin typeface="Montserrat"/>
                <a:ea typeface="Montserrat"/>
                <a:cs typeface="Montserrat"/>
                <a:sym typeface="Montserrat"/>
              </a:rPr>
              <a:t>, Steroids, Cigarettes, etc.</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Supplements: Protein, Creatine. etc.</a:t>
            </a:r>
            <a:endParaRPr sz="1600">
              <a:solidFill>
                <a:srgbClr val="003767"/>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600">
              <a:solidFill>
                <a:srgbClr val="003767"/>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3"/>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Description Cont.</a:t>
            </a:r>
            <a:endParaRPr b="1" sz="2800">
              <a:solidFill>
                <a:srgbClr val="0072BC"/>
              </a:solidFill>
              <a:latin typeface="Montserrat"/>
              <a:ea typeface="Montserrat"/>
              <a:cs typeface="Montserrat"/>
              <a:sym typeface="Montserrat"/>
            </a:endParaRPr>
          </a:p>
        </p:txBody>
      </p:sp>
      <p:sp>
        <p:nvSpPr>
          <p:cNvPr id="148" name="Google Shape;148;p23"/>
          <p:cNvSpPr txBox="1"/>
          <p:nvPr/>
        </p:nvSpPr>
        <p:spPr>
          <a:xfrm>
            <a:off x="337325" y="1036575"/>
            <a:ext cx="85287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Mental Health </a:t>
            </a:r>
            <a:r>
              <a:rPr lang="en" sz="1600">
                <a:solidFill>
                  <a:srgbClr val="003767"/>
                </a:solidFill>
                <a:latin typeface="Montserrat"/>
                <a:ea typeface="Montserrat"/>
                <a:cs typeface="Montserrat"/>
                <a:sym typeface="Montserrat"/>
              </a:rPr>
              <a:t>Indices - Various mental health survey questionnaires</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CESD - Depression, Clinical cutoff of 10 and above considered</a:t>
            </a:r>
            <a:r>
              <a:rPr lang="en" sz="1500">
                <a:solidFill>
                  <a:srgbClr val="003767"/>
                </a:solidFill>
                <a:latin typeface="Montserrat"/>
                <a:ea typeface="Montserrat"/>
                <a:cs typeface="Montserrat"/>
                <a:sym typeface="Montserrat"/>
              </a:rPr>
              <a:t> </a:t>
            </a:r>
            <a:r>
              <a:rPr lang="en" sz="1300">
                <a:solidFill>
                  <a:srgbClr val="003767"/>
                </a:solidFill>
                <a:latin typeface="Montserrat"/>
                <a:ea typeface="Montserrat"/>
                <a:cs typeface="Montserrat"/>
                <a:sym typeface="Montserrat"/>
              </a:rPr>
              <a:t>“</a:t>
            </a:r>
            <a:r>
              <a:rPr lang="en" sz="1600">
                <a:solidFill>
                  <a:srgbClr val="003767"/>
                </a:solidFill>
                <a:latin typeface="Montserrat"/>
                <a:ea typeface="Montserrat"/>
                <a:cs typeface="Montserrat"/>
                <a:sym typeface="Montserrat"/>
              </a:rPr>
              <a:t>depressed</a:t>
            </a:r>
            <a:r>
              <a:rPr lang="en" sz="1300">
                <a:solidFill>
                  <a:srgbClr val="003767"/>
                </a:solidFill>
                <a:latin typeface="Montserrat"/>
                <a:ea typeface="Montserrat"/>
                <a:cs typeface="Montserrat"/>
                <a:sym typeface="Montserrat"/>
              </a:rPr>
              <a:t>”</a:t>
            </a:r>
            <a:endParaRPr sz="13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STAI - Anxiety, Clinical cutoff of 40 and above considered “very anxious”</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MDI - Muscle Dysmorphia Inventory</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RS - Emotions pertaining to gaining/losing weight and nutrition habits</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BDS - Bodybuilding Dependence, emotions pertaining to workout habits</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SPAS - Social Physique Anxiety</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AUDIT - Behavior and relationship with alcohol.</a:t>
            </a:r>
            <a:endParaRPr sz="1600">
              <a:solidFill>
                <a:srgbClr val="003767"/>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600">
              <a:solidFill>
                <a:srgbClr val="003767"/>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4"/>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Preprocessing</a:t>
            </a:r>
            <a:endParaRPr b="1" sz="2800">
              <a:solidFill>
                <a:srgbClr val="0072BC"/>
              </a:solidFill>
              <a:latin typeface="Montserrat"/>
              <a:ea typeface="Montserrat"/>
              <a:cs typeface="Montserrat"/>
              <a:sym typeface="Montserrat"/>
            </a:endParaRPr>
          </a:p>
        </p:txBody>
      </p:sp>
      <p:sp>
        <p:nvSpPr>
          <p:cNvPr id="154" name="Google Shape;154;p24"/>
          <p:cNvSpPr txBox="1"/>
          <p:nvPr/>
        </p:nvSpPr>
        <p:spPr>
          <a:xfrm>
            <a:off x="423425" y="1024175"/>
            <a:ext cx="83565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Aligned the data sets.</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Removed underscores, and spaces, and uppercased all characters.</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Renamed remaining variables that didn’t match the previous conditions.</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Dropped columns that did not match. </a:t>
            </a:r>
            <a:endParaRPr sz="1600">
              <a:solidFill>
                <a:srgbClr val="003767"/>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Double checked values that didn’t portray information in the same way.</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Removed all rows that had participants who did not have muscle dysmorphia.</a:t>
            </a:r>
            <a:endParaRPr sz="1600">
              <a:solidFill>
                <a:srgbClr val="003767"/>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003767"/>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5"/>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Sample population Demographics</a:t>
            </a:r>
            <a:endParaRPr b="1" sz="2800">
              <a:solidFill>
                <a:srgbClr val="0072BC"/>
              </a:solidFill>
              <a:latin typeface="Montserrat"/>
              <a:ea typeface="Montserrat"/>
              <a:cs typeface="Montserrat"/>
              <a:sym typeface="Montserrat"/>
            </a:endParaRPr>
          </a:p>
        </p:txBody>
      </p:sp>
      <p:sp>
        <p:nvSpPr>
          <p:cNvPr id="160" name="Google Shape;160;p25"/>
          <p:cNvSpPr txBox="1"/>
          <p:nvPr/>
        </p:nvSpPr>
        <p:spPr>
          <a:xfrm>
            <a:off x="423425" y="1024175"/>
            <a:ext cx="8356500" cy="158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600">
                <a:solidFill>
                  <a:srgbClr val="003767"/>
                </a:solidFill>
                <a:latin typeface="Montserrat"/>
                <a:ea typeface="Montserrat"/>
                <a:cs typeface="Montserrat"/>
                <a:sym typeface="Montserrat"/>
              </a:rPr>
              <a:t>General summary statistics that give us a good idea of who these people are and their living conditions:</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pic>
        <p:nvPicPr>
          <p:cNvPr id="161" name="Google Shape;161;p25"/>
          <p:cNvPicPr preferRelativeResize="0"/>
          <p:nvPr/>
        </p:nvPicPr>
        <p:blipFill>
          <a:blip r:embed="rId4">
            <a:alphaModFix/>
          </a:blip>
          <a:stretch>
            <a:fillRect/>
          </a:stretch>
        </p:blipFill>
        <p:spPr>
          <a:xfrm>
            <a:off x="5701250" y="1681625"/>
            <a:ext cx="2674675" cy="2674675"/>
          </a:xfrm>
          <a:prstGeom prst="rect">
            <a:avLst/>
          </a:prstGeom>
          <a:noFill/>
          <a:ln>
            <a:noFill/>
          </a:ln>
        </p:spPr>
      </p:pic>
      <p:pic>
        <p:nvPicPr>
          <p:cNvPr id="162" name="Google Shape;162;p25"/>
          <p:cNvPicPr preferRelativeResize="0"/>
          <p:nvPr/>
        </p:nvPicPr>
        <p:blipFill>
          <a:blip r:embed="rId5">
            <a:alphaModFix/>
          </a:blip>
          <a:stretch>
            <a:fillRect/>
          </a:stretch>
        </p:blipFill>
        <p:spPr>
          <a:xfrm>
            <a:off x="779700" y="1845850"/>
            <a:ext cx="3704014" cy="245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6"/>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Sample population Demographics</a:t>
            </a:r>
            <a:endParaRPr b="1" sz="2800">
              <a:solidFill>
                <a:srgbClr val="0072BC"/>
              </a:solidFill>
              <a:latin typeface="Montserrat"/>
              <a:ea typeface="Montserrat"/>
              <a:cs typeface="Montserrat"/>
              <a:sym typeface="Montserrat"/>
            </a:endParaRPr>
          </a:p>
        </p:txBody>
      </p:sp>
      <p:sp>
        <p:nvSpPr>
          <p:cNvPr id="168" name="Google Shape;168;p26"/>
          <p:cNvSpPr txBox="1"/>
          <p:nvPr/>
        </p:nvSpPr>
        <p:spPr>
          <a:xfrm>
            <a:off x="423425" y="1024175"/>
            <a:ext cx="8356500" cy="158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600">
                <a:solidFill>
                  <a:srgbClr val="003767"/>
                </a:solidFill>
                <a:latin typeface="Montserrat"/>
                <a:ea typeface="Montserrat"/>
                <a:cs typeface="Montserrat"/>
                <a:sym typeface="Montserrat"/>
              </a:rPr>
              <a:t>General summary statistics that give us a good idea of who these people are and their living conditions:</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pic>
        <p:nvPicPr>
          <p:cNvPr id="169" name="Google Shape;169;p26"/>
          <p:cNvPicPr preferRelativeResize="0"/>
          <p:nvPr/>
        </p:nvPicPr>
        <p:blipFill>
          <a:blip r:embed="rId4">
            <a:alphaModFix/>
          </a:blip>
          <a:stretch>
            <a:fillRect/>
          </a:stretch>
        </p:blipFill>
        <p:spPr>
          <a:xfrm>
            <a:off x="4726450" y="1845852"/>
            <a:ext cx="3998724" cy="2777429"/>
          </a:xfrm>
          <a:prstGeom prst="rect">
            <a:avLst/>
          </a:prstGeom>
          <a:noFill/>
          <a:ln>
            <a:noFill/>
          </a:ln>
        </p:spPr>
      </p:pic>
      <p:pic>
        <p:nvPicPr>
          <p:cNvPr id="170" name="Google Shape;170;p26"/>
          <p:cNvPicPr preferRelativeResize="0"/>
          <p:nvPr/>
        </p:nvPicPr>
        <p:blipFill>
          <a:blip r:embed="rId5">
            <a:alphaModFix/>
          </a:blip>
          <a:stretch>
            <a:fillRect/>
          </a:stretch>
        </p:blipFill>
        <p:spPr>
          <a:xfrm>
            <a:off x="423436" y="1845850"/>
            <a:ext cx="3998714" cy="2455700"/>
          </a:xfrm>
          <a:prstGeom prst="rect">
            <a:avLst/>
          </a:prstGeom>
          <a:noFill/>
          <a:ln>
            <a:noFill/>
          </a:ln>
        </p:spPr>
      </p:pic>
      <p:sp>
        <p:nvSpPr>
          <p:cNvPr id="171" name="Google Shape;171;p26"/>
          <p:cNvSpPr/>
          <p:nvPr/>
        </p:nvSpPr>
        <p:spPr>
          <a:xfrm>
            <a:off x="423450" y="4301550"/>
            <a:ext cx="3998700" cy="32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7"/>
          <p:cNvSpPr txBox="1"/>
          <p:nvPr/>
        </p:nvSpPr>
        <p:spPr>
          <a:xfrm>
            <a:off x="466025" y="309150"/>
            <a:ext cx="6645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Montserrat ExtraBold"/>
                <a:ea typeface="Montserrat ExtraBold"/>
                <a:cs typeface="Montserrat ExtraBold"/>
                <a:sym typeface="Montserrat ExtraBold"/>
              </a:rPr>
              <a:t>Methods and Results </a:t>
            </a:r>
            <a:endParaRPr sz="4500">
              <a:solidFill>
                <a:schemeClr val="lt1"/>
              </a:solidFill>
              <a:latin typeface="Montserrat ExtraBold"/>
              <a:ea typeface="Montserrat ExtraBold"/>
              <a:cs typeface="Montserrat ExtraBold"/>
              <a:sym typeface="Montserrat ExtraBold"/>
            </a:endParaRPr>
          </a:p>
        </p:txBody>
      </p:sp>
      <p:sp>
        <p:nvSpPr>
          <p:cNvPr id="177" name="Google Shape;177;p27"/>
          <p:cNvSpPr txBox="1"/>
          <p:nvPr/>
        </p:nvSpPr>
        <p:spPr>
          <a:xfrm>
            <a:off x="466025" y="2383250"/>
            <a:ext cx="332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FDD00"/>
              </a:solidFill>
              <a:latin typeface="Montserrat"/>
              <a:ea typeface="Montserrat"/>
              <a:cs typeface="Montserrat"/>
              <a:sym typeface="Montserrat"/>
            </a:endParaRPr>
          </a:p>
        </p:txBody>
      </p:sp>
      <p:sp>
        <p:nvSpPr>
          <p:cNvPr id="178" name="Google Shape;178;p27"/>
          <p:cNvSpPr txBox="1"/>
          <p:nvPr/>
        </p:nvSpPr>
        <p:spPr>
          <a:xfrm>
            <a:off x="4935625" y="423575"/>
            <a:ext cx="365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Medium"/>
              <a:ea typeface="Montserrat Medium"/>
              <a:cs typeface="Montserrat Medium"/>
              <a:sym typeface="Montserrat Medium"/>
            </a:endParaRPr>
          </a:p>
        </p:txBody>
      </p:sp>
      <p:sp>
        <p:nvSpPr>
          <p:cNvPr id="179" name="Google Shape;179;p27"/>
          <p:cNvSpPr txBox="1"/>
          <p:nvPr/>
        </p:nvSpPr>
        <p:spPr>
          <a:xfrm>
            <a:off x="2972700" y="4358175"/>
            <a:ext cx="5655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80" name="Google Shape;180;p27"/>
          <p:cNvPicPr preferRelativeResize="0"/>
          <p:nvPr/>
        </p:nvPicPr>
        <p:blipFill>
          <a:blip r:embed="rId4">
            <a:alphaModFix/>
          </a:blip>
          <a:stretch>
            <a:fillRect/>
          </a:stretch>
        </p:blipFill>
        <p:spPr>
          <a:xfrm>
            <a:off x="6520525" y="2343850"/>
            <a:ext cx="2065500" cy="1652400"/>
          </a:xfrm>
          <a:prstGeom prst="rect">
            <a:avLst/>
          </a:prstGeom>
          <a:noFill/>
          <a:ln cap="flat" cmpd="sng" w="28575">
            <a:solidFill>
              <a:srgbClr val="E9CF11"/>
            </a:solidFill>
            <a:prstDash val="solid"/>
            <a:round/>
            <a:headEnd len="sm" w="sm" type="none"/>
            <a:tailEnd len="sm" w="sm" type="none"/>
          </a:ln>
        </p:spPr>
      </p:pic>
      <p:pic>
        <p:nvPicPr>
          <p:cNvPr id="181" name="Google Shape;181;p27"/>
          <p:cNvPicPr preferRelativeResize="0"/>
          <p:nvPr/>
        </p:nvPicPr>
        <p:blipFill>
          <a:blip r:embed="rId5">
            <a:alphaModFix/>
          </a:blip>
          <a:stretch>
            <a:fillRect/>
          </a:stretch>
        </p:blipFill>
        <p:spPr>
          <a:xfrm>
            <a:off x="626425" y="1346603"/>
            <a:ext cx="306500" cy="307625"/>
          </a:xfrm>
          <a:prstGeom prst="rect">
            <a:avLst/>
          </a:prstGeom>
          <a:noFill/>
          <a:ln>
            <a:noFill/>
          </a:ln>
        </p:spPr>
      </p:pic>
      <p:pic>
        <p:nvPicPr>
          <p:cNvPr id="182" name="Google Shape;182;p27"/>
          <p:cNvPicPr preferRelativeResize="0"/>
          <p:nvPr/>
        </p:nvPicPr>
        <p:blipFill>
          <a:blip r:embed="rId5">
            <a:alphaModFix/>
          </a:blip>
          <a:stretch>
            <a:fillRect/>
          </a:stretch>
        </p:blipFill>
        <p:spPr>
          <a:xfrm>
            <a:off x="626425" y="1959178"/>
            <a:ext cx="306500" cy="307625"/>
          </a:xfrm>
          <a:prstGeom prst="rect">
            <a:avLst/>
          </a:prstGeom>
          <a:noFill/>
          <a:ln>
            <a:noFill/>
          </a:ln>
        </p:spPr>
      </p:pic>
      <p:sp>
        <p:nvSpPr>
          <p:cNvPr id="183" name="Google Shape;183;p27"/>
          <p:cNvSpPr txBox="1"/>
          <p:nvPr/>
        </p:nvSpPr>
        <p:spPr>
          <a:xfrm>
            <a:off x="1032900" y="1269550"/>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Methods for Each Objective </a:t>
            </a:r>
            <a:endParaRPr sz="1800">
              <a:solidFill>
                <a:schemeClr val="lt1"/>
              </a:solidFill>
              <a:latin typeface="Montserrat"/>
              <a:ea typeface="Montserrat"/>
              <a:cs typeface="Montserrat"/>
              <a:sym typeface="Montserrat"/>
            </a:endParaRPr>
          </a:p>
        </p:txBody>
      </p:sp>
      <p:sp>
        <p:nvSpPr>
          <p:cNvPr id="184" name="Google Shape;184;p27"/>
          <p:cNvSpPr txBox="1"/>
          <p:nvPr/>
        </p:nvSpPr>
        <p:spPr>
          <a:xfrm>
            <a:off x="1032900" y="1882138"/>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Results for Each Objective</a:t>
            </a:r>
            <a:endParaRPr sz="18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8"/>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1 Methods</a:t>
            </a:r>
            <a:endParaRPr b="1" sz="2800">
              <a:solidFill>
                <a:srgbClr val="0072BC"/>
              </a:solidFill>
              <a:latin typeface="Montserrat"/>
              <a:ea typeface="Montserrat"/>
              <a:cs typeface="Montserrat"/>
              <a:sym typeface="Montserrat"/>
            </a:endParaRPr>
          </a:p>
        </p:txBody>
      </p:sp>
      <p:sp>
        <p:nvSpPr>
          <p:cNvPr id="190" name="Google Shape;190;p28"/>
          <p:cNvSpPr txBox="1"/>
          <p:nvPr/>
        </p:nvSpPr>
        <p:spPr>
          <a:xfrm>
            <a:off x="423425" y="646850"/>
            <a:ext cx="8356500" cy="376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1200"/>
              </a:spcBef>
              <a:spcAft>
                <a:spcPts val="0"/>
              </a:spcAft>
              <a:buClr>
                <a:srgbClr val="003767"/>
              </a:buClr>
              <a:buSzPts val="1600"/>
              <a:buFont typeface="Montserrat"/>
              <a:buChar char="●"/>
            </a:pPr>
            <a:r>
              <a:rPr b="1" lang="en" sz="1600" u="sng">
                <a:solidFill>
                  <a:srgbClr val="003767"/>
                </a:solidFill>
                <a:latin typeface="Montserrat"/>
                <a:ea typeface="Montserrat"/>
                <a:cs typeface="Montserrat"/>
                <a:sym typeface="Montserrat"/>
              </a:rPr>
              <a:t>Objective 1:</a:t>
            </a:r>
            <a:r>
              <a:rPr lang="en" sz="1600">
                <a:solidFill>
                  <a:srgbClr val="003767"/>
                </a:solidFill>
                <a:latin typeface="Montserrat"/>
                <a:ea typeface="Montserrat"/>
                <a:cs typeface="Montserrat"/>
                <a:sym typeface="Montserrat"/>
              </a:rPr>
              <a:t> Characterize resistance training behavior, and mental health, in a sample of men with symptoms of muscle dysmorphia.</a:t>
            </a:r>
            <a:endParaRPr sz="1600">
              <a:solidFill>
                <a:srgbClr val="003767"/>
              </a:solidFill>
              <a:latin typeface="Montserrat"/>
              <a:ea typeface="Montserrat"/>
              <a:cs typeface="Montserrat"/>
              <a:sym typeface="Montserrat"/>
            </a:endParaRPr>
          </a:p>
          <a:p>
            <a:pPr indent="0" lvl="0" marL="45720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main goal of aim 1 was to show an overall data description in order to tell a story of the participants who are in the data set.</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method that was used to examine the statistics was a “.describe” command which provided the summary statistics for each of the columns in the data set.</a:t>
            </a:r>
            <a:endParaRPr sz="1600">
              <a:solidFill>
                <a:srgbClr val="003767"/>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9"/>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1 Results - Mental Health Scores</a:t>
            </a:r>
            <a:endParaRPr b="1" sz="2800">
              <a:solidFill>
                <a:srgbClr val="0072BC"/>
              </a:solidFill>
              <a:latin typeface="Montserrat"/>
              <a:ea typeface="Montserrat"/>
              <a:cs typeface="Montserrat"/>
              <a:sym typeface="Montserrat"/>
            </a:endParaRPr>
          </a:p>
        </p:txBody>
      </p:sp>
      <p:sp>
        <p:nvSpPr>
          <p:cNvPr id="196" name="Google Shape;196;p29"/>
          <p:cNvSpPr txBox="1"/>
          <p:nvPr/>
        </p:nvSpPr>
        <p:spPr>
          <a:xfrm>
            <a:off x="423425" y="1024175"/>
            <a:ext cx="8356500" cy="217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Individuals with Muscle Dysmorphia</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15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Individuals without Muscle Dysmorphia</a:t>
            </a:r>
            <a:endParaRPr sz="1600">
              <a:solidFill>
                <a:srgbClr val="003767"/>
              </a:solidFill>
              <a:latin typeface="Montserrat"/>
              <a:ea typeface="Montserrat"/>
              <a:cs typeface="Montserrat"/>
              <a:sym typeface="Montserrat"/>
            </a:endParaRPr>
          </a:p>
        </p:txBody>
      </p:sp>
      <p:pic>
        <p:nvPicPr>
          <p:cNvPr id="197" name="Google Shape;197;p29"/>
          <p:cNvPicPr preferRelativeResize="0"/>
          <p:nvPr/>
        </p:nvPicPr>
        <p:blipFill>
          <a:blip r:embed="rId4">
            <a:alphaModFix/>
          </a:blip>
          <a:stretch>
            <a:fillRect/>
          </a:stretch>
        </p:blipFill>
        <p:spPr>
          <a:xfrm>
            <a:off x="755600" y="1455275"/>
            <a:ext cx="7515225" cy="1123950"/>
          </a:xfrm>
          <a:prstGeom prst="rect">
            <a:avLst/>
          </a:prstGeom>
          <a:noFill/>
          <a:ln>
            <a:noFill/>
          </a:ln>
        </p:spPr>
      </p:pic>
      <p:pic>
        <p:nvPicPr>
          <p:cNvPr id="198" name="Google Shape;198;p29"/>
          <p:cNvPicPr preferRelativeResize="0"/>
          <p:nvPr/>
        </p:nvPicPr>
        <p:blipFill>
          <a:blip r:embed="rId5">
            <a:alphaModFix/>
          </a:blip>
          <a:stretch>
            <a:fillRect/>
          </a:stretch>
        </p:blipFill>
        <p:spPr>
          <a:xfrm>
            <a:off x="746075" y="3203675"/>
            <a:ext cx="7534275" cy="1247775"/>
          </a:xfrm>
          <a:prstGeom prst="rect">
            <a:avLst/>
          </a:prstGeom>
          <a:noFill/>
          <a:ln>
            <a:noFill/>
          </a:ln>
        </p:spPr>
      </p:pic>
      <p:sp>
        <p:nvSpPr>
          <p:cNvPr id="199" name="Google Shape;199;p29"/>
          <p:cNvSpPr/>
          <p:nvPr/>
        </p:nvSpPr>
        <p:spPr>
          <a:xfrm>
            <a:off x="1589400" y="1743525"/>
            <a:ext cx="708000" cy="249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9"/>
          <p:cNvSpPr/>
          <p:nvPr/>
        </p:nvSpPr>
        <p:spPr>
          <a:xfrm>
            <a:off x="2469450" y="1743525"/>
            <a:ext cx="804600" cy="249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9"/>
          <p:cNvSpPr/>
          <p:nvPr/>
        </p:nvSpPr>
        <p:spPr>
          <a:xfrm>
            <a:off x="3446100" y="1743525"/>
            <a:ext cx="804600" cy="249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9"/>
          <p:cNvSpPr/>
          <p:nvPr/>
        </p:nvSpPr>
        <p:spPr>
          <a:xfrm>
            <a:off x="4326150" y="1743525"/>
            <a:ext cx="804600" cy="249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9"/>
          <p:cNvSpPr/>
          <p:nvPr/>
        </p:nvSpPr>
        <p:spPr>
          <a:xfrm>
            <a:off x="5465400" y="1743525"/>
            <a:ext cx="804600" cy="249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9"/>
          <p:cNvSpPr/>
          <p:nvPr/>
        </p:nvSpPr>
        <p:spPr>
          <a:xfrm>
            <a:off x="6395300" y="1743525"/>
            <a:ext cx="804600" cy="249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9"/>
          <p:cNvSpPr/>
          <p:nvPr/>
        </p:nvSpPr>
        <p:spPr>
          <a:xfrm>
            <a:off x="7395000" y="1743525"/>
            <a:ext cx="804600" cy="249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0"/>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1 Results - Mental Health Scores</a:t>
            </a:r>
            <a:endParaRPr b="1" sz="2800">
              <a:solidFill>
                <a:srgbClr val="0072BC"/>
              </a:solidFill>
              <a:latin typeface="Montserrat"/>
              <a:ea typeface="Montserrat"/>
              <a:cs typeface="Montserrat"/>
              <a:sym typeface="Montserrat"/>
            </a:endParaRPr>
          </a:p>
        </p:txBody>
      </p:sp>
      <p:sp>
        <p:nvSpPr>
          <p:cNvPr id="211" name="Google Shape;211;p30"/>
          <p:cNvSpPr txBox="1"/>
          <p:nvPr/>
        </p:nvSpPr>
        <p:spPr>
          <a:xfrm>
            <a:off x="423425" y="1024175"/>
            <a:ext cx="83565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We can note that All mental health scores of people with muscle dysmorphia are higher than those without.</a:t>
            </a:r>
            <a:endParaRPr sz="1600">
              <a:solidFill>
                <a:srgbClr val="003767"/>
              </a:solidFill>
              <a:latin typeface="Montserrat"/>
              <a:ea typeface="Montserrat"/>
              <a:cs typeface="Montserrat"/>
              <a:sym typeface="Montserrat"/>
            </a:endParaRPr>
          </a:p>
        </p:txBody>
      </p:sp>
      <p:pic>
        <p:nvPicPr>
          <p:cNvPr id="212" name="Google Shape;212;p30"/>
          <p:cNvPicPr preferRelativeResize="0"/>
          <p:nvPr/>
        </p:nvPicPr>
        <p:blipFill>
          <a:blip r:embed="rId4">
            <a:alphaModFix/>
          </a:blip>
          <a:stretch>
            <a:fillRect/>
          </a:stretch>
        </p:blipFill>
        <p:spPr>
          <a:xfrm>
            <a:off x="4972725" y="1738475"/>
            <a:ext cx="3807200" cy="2855400"/>
          </a:xfrm>
          <a:prstGeom prst="rect">
            <a:avLst/>
          </a:prstGeom>
          <a:noFill/>
          <a:ln>
            <a:noFill/>
          </a:ln>
        </p:spPr>
      </p:pic>
      <p:pic>
        <p:nvPicPr>
          <p:cNvPr id="213" name="Google Shape;213;p30"/>
          <p:cNvPicPr preferRelativeResize="0"/>
          <p:nvPr/>
        </p:nvPicPr>
        <p:blipFill>
          <a:blip r:embed="rId5">
            <a:alphaModFix/>
          </a:blip>
          <a:stretch>
            <a:fillRect/>
          </a:stretch>
        </p:blipFill>
        <p:spPr>
          <a:xfrm>
            <a:off x="368675" y="1738475"/>
            <a:ext cx="3807200" cy="285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1"/>
          <p:cNvSpPr txBox="1"/>
          <p:nvPr/>
        </p:nvSpPr>
        <p:spPr>
          <a:xfrm>
            <a:off x="423425" y="373625"/>
            <a:ext cx="835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1 Results - Training Behaviors</a:t>
            </a:r>
            <a:endParaRPr b="1" sz="2800">
              <a:solidFill>
                <a:srgbClr val="0072BC"/>
              </a:solidFill>
              <a:latin typeface="Montserrat"/>
              <a:ea typeface="Montserrat"/>
              <a:cs typeface="Montserrat"/>
              <a:sym typeface="Montserrat"/>
            </a:endParaRPr>
          </a:p>
          <a:p>
            <a:pPr indent="0" lvl="0" marL="0" rtl="0" algn="l">
              <a:spcBef>
                <a:spcPts val="0"/>
              </a:spcBef>
              <a:spcAft>
                <a:spcPts val="0"/>
              </a:spcAft>
              <a:buNone/>
            </a:pPr>
            <a:r>
              <a:t/>
            </a:r>
            <a:endParaRPr b="1" sz="2800">
              <a:solidFill>
                <a:srgbClr val="0072BC"/>
              </a:solidFill>
              <a:latin typeface="Montserrat"/>
              <a:ea typeface="Montserrat"/>
              <a:cs typeface="Montserrat"/>
              <a:sym typeface="Montserrat"/>
            </a:endParaRPr>
          </a:p>
        </p:txBody>
      </p:sp>
      <p:sp>
        <p:nvSpPr>
          <p:cNvPr id="219" name="Google Shape;219;p31"/>
          <p:cNvSpPr txBox="1"/>
          <p:nvPr/>
        </p:nvSpPr>
        <p:spPr>
          <a:xfrm>
            <a:off x="423425" y="1024175"/>
            <a:ext cx="8356500" cy="3928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Individuals with Muscle Dysmorphia</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15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Individuals without Muscle Dysmorphia</a:t>
            </a:r>
            <a:endParaRPr sz="1600">
              <a:solidFill>
                <a:srgbClr val="003767"/>
              </a:solidFill>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pic>
        <p:nvPicPr>
          <p:cNvPr id="220" name="Google Shape;220;p31"/>
          <p:cNvPicPr preferRelativeResize="0"/>
          <p:nvPr/>
        </p:nvPicPr>
        <p:blipFill>
          <a:blip r:embed="rId4">
            <a:alphaModFix/>
          </a:blip>
          <a:stretch>
            <a:fillRect/>
          </a:stretch>
        </p:blipFill>
        <p:spPr>
          <a:xfrm>
            <a:off x="2205038" y="1420325"/>
            <a:ext cx="4733925" cy="1133475"/>
          </a:xfrm>
          <a:prstGeom prst="rect">
            <a:avLst/>
          </a:prstGeom>
          <a:noFill/>
          <a:ln>
            <a:noFill/>
          </a:ln>
        </p:spPr>
      </p:pic>
      <p:pic>
        <p:nvPicPr>
          <p:cNvPr id="221" name="Google Shape;221;p31"/>
          <p:cNvPicPr preferRelativeResize="0"/>
          <p:nvPr/>
        </p:nvPicPr>
        <p:blipFill>
          <a:blip r:embed="rId5">
            <a:alphaModFix/>
          </a:blip>
          <a:stretch>
            <a:fillRect/>
          </a:stretch>
        </p:blipFill>
        <p:spPr>
          <a:xfrm>
            <a:off x="2253750" y="3212813"/>
            <a:ext cx="4695825" cy="1152525"/>
          </a:xfrm>
          <a:prstGeom prst="rect">
            <a:avLst/>
          </a:prstGeom>
          <a:noFill/>
          <a:ln>
            <a:noFill/>
          </a:ln>
        </p:spPr>
      </p:pic>
      <p:sp>
        <p:nvSpPr>
          <p:cNvPr id="222" name="Google Shape;222;p31"/>
          <p:cNvSpPr/>
          <p:nvPr/>
        </p:nvSpPr>
        <p:spPr>
          <a:xfrm>
            <a:off x="4731975" y="1753500"/>
            <a:ext cx="804600" cy="249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529575" y="1694550"/>
            <a:ext cx="2838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rgbClr val="003767"/>
                </a:solidFill>
                <a:latin typeface="Montserrat"/>
                <a:ea typeface="Montserrat"/>
                <a:cs typeface="Montserrat"/>
                <a:sym typeface="Montserrat"/>
              </a:rPr>
              <a:t>AGENDA</a:t>
            </a:r>
            <a:endParaRPr b="1" sz="4500">
              <a:solidFill>
                <a:srgbClr val="003767"/>
              </a:solidFill>
              <a:latin typeface="Montserrat"/>
              <a:ea typeface="Montserrat"/>
              <a:cs typeface="Montserrat"/>
              <a:sym typeface="Montserrat"/>
            </a:endParaRPr>
          </a:p>
        </p:txBody>
      </p:sp>
      <p:sp>
        <p:nvSpPr>
          <p:cNvPr id="62" name="Google Shape;62;p14"/>
          <p:cNvSpPr txBox="1"/>
          <p:nvPr/>
        </p:nvSpPr>
        <p:spPr>
          <a:xfrm>
            <a:off x="529575" y="2340900"/>
            <a:ext cx="283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0072BC"/>
              </a:solidFill>
              <a:latin typeface="Montserrat"/>
              <a:ea typeface="Montserrat"/>
              <a:cs typeface="Montserrat"/>
              <a:sym typeface="Montserrat"/>
            </a:endParaRPr>
          </a:p>
        </p:txBody>
      </p:sp>
      <p:pic>
        <p:nvPicPr>
          <p:cNvPr id="63" name="Google Shape;63;p14"/>
          <p:cNvPicPr preferRelativeResize="0"/>
          <p:nvPr/>
        </p:nvPicPr>
        <p:blipFill>
          <a:blip r:embed="rId4">
            <a:alphaModFix/>
          </a:blip>
          <a:stretch>
            <a:fillRect/>
          </a:stretch>
        </p:blipFill>
        <p:spPr>
          <a:xfrm>
            <a:off x="3598225" y="758925"/>
            <a:ext cx="306500" cy="307625"/>
          </a:xfrm>
          <a:prstGeom prst="rect">
            <a:avLst/>
          </a:prstGeom>
          <a:noFill/>
          <a:ln>
            <a:noFill/>
          </a:ln>
        </p:spPr>
      </p:pic>
      <p:pic>
        <p:nvPicPr>
          <p:cNvPr id="64" name="Google Shape;64;p14"/>
          <p:cNvPicPr preferRelativeResize="0"/>
          <p:nvPr/>
        </p:nvPicPr>
        <p:blipFill>
          <a:blip r:embed="rId4">
            <a:alphaModFix/>
          </a:blip>
          <a:stretch>
            <a:fillRect/>
          </a:stretch>
        </p:blipFill>
        <p:spPr>
          <a:xfrm>
            <a:off x="3598225" y="1549184"/>
            <a:ext cx="306500" cy="307625"/>
          </a:xfrm>
          <a:prstGeom prst="rect">
            <a:avLst/>
          </a:prstGeom>
          <a:noFill/>
          <a:ln>
            <a:noFill/>
          </a:ln>
        </p:spPr>
      </p:pic>
      <p:pic>
        <p:nvPicPr>
          <p:cNvPr id="65" name="Google Shape;65;p14"/>
          <p:cNvPicPr preferRelativeResize="0"/>
          <p:nvPr/>
        </p:nvPicPr>
        <p:blipFill>
          <a:blip r:embed="rId4">
            <a:alphaModFix/>
          </a:blip>
          <a:stretch>
            <a:fillRect/>
          </a:stretch>
        </p:blipFill>
        <p:spPr>
          <a:xfrm>
            <a:off x="3598225" y="2339444"/>
            <a:ext cx="306500" cy="307625"/>
          </a:xfrm>
          <a:prstGeom prst="rect">
            <a:avLst/>
          </a:prstGeom>
          <a:noFill/>
          <a:ln>
            <a:noFill/>
          </a:ln>
        </p:spPr>
      </p:pic>
      <p:pic>
        <p:nvPicPr>
          <p:cNvPr id="66" name="Google Shape;66;p14"/>
          <p:cNvPicPr preferRelativeResize="0"/>
          <p:nvPr/>
        </p:nvPicPr>
        <p:blipFill>
          <a:blip r:embed="rId4">
            <a:alphaModFix/>
          </a:blip>
          <a:stretch>
            <a:fillRect/>
          </a:stretch>
        </p:blipFill>
        <p:spPr>
          <a:xfrm>
            <a:off x="3598225" y="3129703"/>
            <a:ext cx="306500" cy="307625"/>
          </a:xfrm>
          <a:prstGeom prst="rect">
            <a:avLst/>
          </a:prstGeom>
          <a:noFill/>
          <a:ln>
            <a:noFill/>
          </a:ln>
        </p:spPr>
      </p:pic>
      <p:sp>
        <p:nvSpPr>
          <p:cNvPr id="67" name="Google Shape;67;p14"/>
          <p:cNvSpPr txBox="1"/>
          <p:nvPr/>
        </p:nvSpPr>
        <p:spPr>
          <a:xfrm>
            <a:off x="3954175" y="681888"/>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Introduction</a:t>
            </a:r>
            <a:endParaRPr sz="1800">
              <a:solidFill>
                <a:schemeClr val="lt1"/>
              </a:solidFill>
              <a:latin typeface="Montserrat"/>
              <a:ea typeface="Montserrat"/>
              <a:cs typeface="Montserrat"/>
              <a:sym typeface="Montserrat"/>
            </a:endParaRPr>
          </a:p>
        </p:txBody>
      </p:sp>
      <p:sp>
        <p:nvSpPr>
          <p:cNvPr id="68" name="Google Shape;68;p14"/>
          <p:cNvSpPr txBox="1"/>
          <p:nvPr/>
        </p:nvSpPr>
        <p:spPr>
          <a:xfrm>
            <a:off x="3954175" y="1472125"/>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Data Collection </a:t>
            </a:r>
            <a:endParaRPr sz="1800">
              <a:solidFill>
                <a:schemeClr val="lt1"/>
              </a:solidFill>
              <a:latin typeface="Montserrat"/>
              <a:ea typeface="Montserrat"/>
              <a:cs typeface="Montserrat"/>
              <a:sym typeface="Montserrat"/>
            </a:endParaRPr>
          </a:p>
        </p:txBody>
      </p:sp>
      <p:sp>
        <p:nvSpPr>
          <p:cNvPr id="69" name="Google Shape;69;p14"/>
          <p:cNvSpPr txBox="1"/>
          <p:nvPr/>
        </p:nvSpPr>
        <p:spPr>
          <a:xfrm>
            <a:off x="3954175" y="2262350"/>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Methods and </a:t>
            </a:r>
            <a:r>
              <a:rPr lang="en" sz="1800">
                <a:solidFill>
                  <a:schemeClr val="lt1"/>
                </a:solidFill>
                <a:latin typeface="Montserrat"/>
                <a:ea typeface="Montserrat"/>
                <a:cs typeface="Montserrat"/>
                <a:sym typeface="Montserrat"/>
              </a:rPr>
              <a:t>Results</a:t>
            </a:r>
            <a:endParaRPr sz="1800">
              <a:solidFill>
                <a:schemeClr val="lt1"/>
              </a:solidFill>
              <a:latin typeface="Montserrat"/>
              <a:ea typeface="Montserrat"/>
              <a:cs typeface="Montserrat"/>
              <a:sym typeface="Montserrat"/>
            </a:endParaRPr>
          </a:p>
        </p:txBody>
      </p:sp>
      <p:sp>
        <p:nvSpPr>
          <p:cNvPr id="70" name="Google Shape;70;p14"/>
          <p:cNvSpPr txBox="1"/>
          <p:nvPr/>
        </p:nvSpPr>
        <p:spPr>
          <a:xfrm>
            <a:off x="3954175" y="3052575"/>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Conclusion	</a:t>
            </a:r>
            <a:endParaRPr sz="1800">
              <a:solidFill>
                <a:schemeClr val="lt1"/>
              </a:solidFill>
              <a:latin typeface="Montserrat"/>
              <a:ea typeface="Montserrat"/>
              <a:cs typeface="Montserrat"/>
              <a:sym typeface="Montserrat"/>
            </a:endParaRPr>
          </a:p>
        </p:txBody>
      </p:sp>
      <p:sp>
        <p:nvSpPr>
          <p:cNvPr id="71" name="Google Shape;71;p14"/>
          <p:cNvSpPr txBox="1"/>
          <p:nvPr/>
        </p:nvSpPr>
        <p:spPr>
          <a:xfrm>
            <a:off x="3954175" y="3842800"/>
            <a:ext cx="407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2"/>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1 Results - Training Behaviors</a:t>
            </a:r>
            <a:endParaRPr b="1" sz="2800">
              <a:solidFill>
                <a:srgbClr val="0072BC"/>
              </a:solidFill>
              <a:latin typeface="Montserrat"/>
              <a:ea typeface="Montserrat"/>
              <a:cs typeface="Montserrat"/>
              <a:sym typeface="Montserrat"/>
            </a:endParaRPr>
          </a:p>
        </p:txBody>
      </p:sp>
      <p:sp>
        <p:nvSpPr>
          <p:cNvPr id="228" name="Google Shape;228;p32"/>
          <p:cNvSpPr txBox="1"/>
          <p:nvPr/>
        </p:nvSpPr>
        <p:spPr>
          <a:xfrm>
            <a:off x="423425" y="1024175"/>
            <a:ext cx="83565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People with Muscle Dysmorphia having similar training habits to people without Muscle Dysmorphia, excluding workout length.</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typical patient with muscle dysmorphia workout 3.85 days a week, for 71.45 minutes per session, at an intensity of roughly 2.28/3.</a:t>
            </a:r>
            <a:endParaRPr sz="1600">
              <a:solidFill>
                <a:srgbClr val="003767"/>
              </a:solidFill>
              <a:latin typeface="Montserrat"/>
              <a:ea typeface="Montserrat"/>
              <a:cs typeface="Montserrat"/>
              <a:sym typeface="Montserrat"/>
            </a:endParaRPr>
          </a:p>
        </p:txBody>
      </p:sp>
      <p:pic>
        <p:nvPicPr>
          <p:cNvPr id="229" name="Google Shape;229;p32"/>
          <p:cNvPicPr preferRelativeResize="0"/>
          <p:nvPr/>
        </p:nvPicPr>
        <p:blipFill>
          <a:blip r:embed="rId4">
            <a:alphaModFix/>
          </a:blip>
          <a:stretch>
            <a:fillRect/>
          </a:stretch>
        </p:blipFill>
        <p:spPr>
          <a:xfrm>
            <a:off x="2862600" y="2304875"/>
            <a:ext cx="3478144" cy="2533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3"/>
          <p:cNvSpPr txBox="1"/>
          <p:nvPr/>
        </p:nvSpPr>
        <p:spPr>
          <a:xfrm>
            <a:off x="423425" y="373625"/>
            <a:ext cx="835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2 – Further Preprocessing</a:t>
            </a:r>
            <a:endParaRPr b="1" sz="2800">
              <a:solidFill>
                <a:srgbClr val="0072BC"/>
              </a:solidFill>
              <a:latin typeface="Montserrat"/>
              <a:ea typeface="Montserrat"/>
              <a:cs typeface="Montserrat"/>
              <a:sym typeface="Montserrat"/>
            </a:endParaRPr>
          </a:p>
          <a:p>
            <a:pPr indent="0" lvl="0" marL="0" rtl="0" algn="l">
              <a:spcBef>
                <a:spcPts val="0"/>
              </a:spcBef>
              <a:spcAft>
                <a:spcPts val="0"/>
              </a:spcAft>
              <a:buNone/>
            </a:pPr>
            <a:r>
              <a:rPr b="1" lang="en" sz="2800">
                <a:solidFill>
                  <a:srgbClr val="0072BC"/>
                </a:solidFill>
                <a:latin typeface="Montserrat"/>
                <a:ea typeface="Montserrat"/>
                <a:cs typeface="Montserrat"/>
                <a:sym typeface="Montserrat"/>
              </a:rPr>
              <a:t> </a:t>
            </a:r>
            <a:endParaRPr b="1" sz="2800">
              <a:solidFill>
                <a:srgbClr val="0072BC"/>
              </a:solidFill>
              <a:latin typeface="Montserrat"/>
              <a:ea typeface="Montserrat"/>
              <a:cs typeface="Montserrat"/>
              <a:sym typeface="Montserrat"/>
            </a:endParaRPr>
          </a:p>
        </p:txBody>
      </p:sp>
      <p:sp>
        <p:nvSpPr>
          <p:cNvPr id="235" name="Google Shape;235;p33"/>
          <p:cNvSpPr txBox="1"/>
          <p:nvPr/>
        </p:nvSpPr>
        <p:spPr>
          <a:xfrm>
            <a:off x="423425" y="1024175"/>
            <a:ext cx="8356500" cy="3809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b="1" lang="en" sz="1600" u="sng">
                <a:solidFill>
                  <a:srgbClr val="003767"/>
                </a:solidFill>
                <a:latin typeface="Montserrat"/>
                <a:ea typeface="Montserrat"/>
                <a:cs typeface="Montserrat"/>
                <a:sym typeface="Montserrat"/>
              </a:rPr>
              <a:t>Objective 2:</a:t>
            </a:r>
            <a:r>
              <a:rPr lang="en" sz="1600">
                <a:solidFill>
                  <a:srgbClr val="003767"/>
                </a:solidFill>
                <a:latin typeface="Montserrat"/>
                <a:ea typeface="Montserrat"/>
                <a:cs typeface="Montserrat"/>
                <a:sym typeface="Montserrat"/>
              </a:rPr>
              <a:t> Explore whether a worse mental health, including symptoms of muscle dysmorphia, are associated with more frequent and intense resistance training behaviors. </a:t>
            </a:r>
            <a:endParaRPr sz="1600">
              <a:solidFill>
                <a:srgbClr val="003767"/>
              </a:solidFill>
              <a:latin typeface="Montserrat"/>
              <a:ea typeface="Montserrat"/>
              <a:cs typeface="Montserrat"/>
              <a:sym typeface="Montserrat"/>
            </a:endParaRPr>
          </a:p>
          <a:p>
            <a:pPr indent="0" lvl="0" marL="457200" rtl="0" algn="l">
              <a:lnSpc>
                <a:spcPct val="150000"/>
              </a:lnSpc>
              <a:spcBef>
                <a:spcPts val="1200"/>
              </a:spcBef>
              <a:spcAft>
                <a:spcPts val="0"/>
              </a:spcAft>
              <a:buNone/>
            </a:pPr>
            <a:r>
              <a:t/>
            </a:r>
            <a:endParaRPr sz="500">
              <a:solidFill>
                <a:srgbClr val="003767"/>
              </a:solidFill>
              <a:latin typeface="Montserrat"/>
              <a:ea typeface="Montserrat"/>
              <a:cs typeface="Montserrat"/>
              <a:sym typeface="Montserrat"/>
            </a:endParaRPr>
          </a:p>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Further preprocessing required (Switched to R)</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Dropped all columns except ones involving training and mental health.</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Then PCA was used on each of the seven surveys:</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MDI, RS, BDS, SPAS, CESD, STAI, AUDIT. </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After, the reduced dimensions were added back with the training variables. </a:t>
            </a:r>
            <a:endParaRPr sz="1600">
              <a:solidFill>
                <a:srgbClr val="003767"/>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4"/>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2 – Methods </a:t>
            </a:r>
            <a:endParaRPr b="1" sz="2800">
              <a:solidFill>
                <a:srgbClr val="0072BC"/>
              </a:solidFill>
              <a:latin typeface="Montserrat"/>
              <a:ea typeface="Montserrat"/>
              <a:cs typeface="Montserrat"/>
              <a:sym typeface="Montserrat"/>
            </a:endParaRPr>
          </a:p>
        </p:txBody>
      </p:sp>
      <p:sp>
        <p:nvSpPr>
          <p:cNvPr id="241" name="Google Shape;241;p34"/>
          <p:cNvSpPr txBox="1"/>
          <p:nvPr/>
        </p:nvSpPr>
        <p:spPr>
          <a:xfrm>
            <a:off x="423425" y="1024175"/>
            <a:ext cx="8356500" cy="3823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L</a:t>
            </a:r>
            <a:r>
              <a:rPr lang="en" sz="1600">
                <a:solidFill>
                  <a:srgbClr val="003767"/>
                </a:solidFill>
                <a:latin typeface="Montserrat"/>
                <a:ea typeface="Montserrat"/>
                <a:cs typeface="Montserrat"/>
                <a:sym typeface="Montserrat"/>
              </a:rPr>
              <a:t>inear Regression Model </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Intensity as the response variable.</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Statistically significant dimensions from the PCA’s as the explanatory variables.</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Forward Stepwise Regression </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Intensity as the response variable</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All the dimensions to see if a better outcome would be achieved.</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Regression Tree Model</a:t>
            </a:r>
            <a:endParaRPr sz="12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Predictive models to see if there is a direct correlation between variables.</a:t>
            </a:r>
            <a:endParaRPr sz="1600">
              <a:solidFill>
                <a:srgbClr val="003767"/>
              </a:solidFill>
              <a:latin typeface="Montserrat"/>
              <a:ea typeface="Montserrat"/>
              <a:cs typeface="Montserrat"/>
              <a:sym typeface="Montserrat"/>
            </a:endParaRPr>
          </a:p>
          <a:p>
            <a:pPr indent="457200" lvl="0" marL="0" rtl="0" algn="l">
              <a:spcBef>
                <a:spcPts val="1200"/>
              </a:spcBef>
              <a:spcAft>
                <a:spcPts val="0"/>
              </a:spcAft>
              <a:buNone/>
            </a:pPr>
            <a:r>
              <a:t/>
            </a:r>
            <a:endParaRPr sz="1600">
              <a:solidFill>
                <a:srgbClr val="003767"/>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35"/>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2 – Results</a:t>
            </a:r>
            <a:endParaRPr b="1" sz="2800">
              <a:solidFill>
                <a:srgbClr val="0072BC"/>
              </a:solidFill>
              <a:latin typeface="Montserrat"/>
              <a:ea typeface="Montserrat"/>
              <a:cs typeface="Montserrat"/>
              <a:sym typeface="Montserrat"/>
            </a:endParaRPr>
          </a:p>
        </p:txBody>
      </p:sp>
      <p:sp>
        <p:nvSpPr>
          <p:cNvPr id="247" name="Google Shape;247;p35"/>
          <p:cNvSpPr txBox="1"/>
          <p:nvPr/>
        </p:nvSpPr>
        <p:spPr>
          <a:xfrm>
            <a:off x="423425" y="1024175"/>
            <a:ext cx="2985000" cy="3170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Basic Linear Regression Model</a:t>
            </a:r>
            <a:endParaRPr sz="1600">
              <a:solidFill>
                <a:srgbClr val="003767"/>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Using Total Scores</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Low Correlation</a:t>
            </a:r>
            <a:endParaRPr sz="1600">
              <a:solidFill>
                <a:srgbClr val="003767"/>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en"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pic>
        <p:nvPicPr>
          <p:cNvPr id="248" name="Google Shape;248;p35"/>
          <p:cNvPicPr preferRelativeResize="0"/>
          <p:nvPr/>
        </p:nvPicPr>
        <p:blipFill>
          <a:blip r:embed="rId4">
            <a:alphaModFix/>
          </a:blip>
          <a:stretch>
            <a:fillRect/>
          </a:stretch>
        </p:blipFill>
        <p:spPr>
          <a:xfrm>
            <a:off x="3324450" y="1321925"/>
            <a:ext cx="5365151" cy="3346350"/>
          </a:xfrm>
          <a:prstGeom prst="rect">
            <a:avLst/>
          </a:prstGeom>
          <a:noFill/>
          <a:ln>
            <a:noFill/>
          </a:ln>
        </p:spPr>
      </p:pic>
      <p:pic>
        <p:nvPicPr>
          <p:cNvPr id="249" name="Google Shape;249;p35"/>
          <p:cNvPicPr preferRelativeResize="0"/>
          <p:nvPr/>
        </p:nvPicPr>
        <p:blipFill>
          <a:blip r:embed="rId5">
            <a:alphaModFix/>
          </a:blip>
          <a:stretch>
            <a:fillRect/>
          </a:stretch>
        </p:blipFill>
        <p:spPr>
          <a:xfrm>
            <a:off x="3322450" y="1291378"/>
            <a:ext cx="5365151" cy="33768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6"/>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2 – Results</a:t>
            </a:r>
            <a:endParaRPr b="1" sz="2800">
              <a:solidFill>
                <a:srgbClr val="0072BC"/>
              </a:solidFill>
              <a:latin typeface="Montserrat"/>
              <a:ea typeface="Montserrat"/>
              <a:cs typeface="Montserrat"/>
              <a:sym typeface="Montserrat"/>
            </a:endParaRPr>
          </a:p>
        </p:txBody>
      </p:sp>
      <p:sp>
        <p:nvSpPr>
          <p:cNvPr id="255" name="Google Shape;255;p36"/>
          <p:cNvSpPr txBox="1"/>
          <p:nvPr/>
        </p:nvSpPr>
        <p:spPr>
          <a:xfrm>
            <a:off x="423425" y="1024175"/>
            <a:ext cx="2775300" cy="3294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Preformed PCA to reduce dimensions</a:t>
            </a:r>
            <a:endParaRPr sz="1600">
              <a:solidFill>
                <a:srgbClr val="003767"/>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Found these </a:t>
            </a:r>
            <a:r>
              <a:rPr lang="en" sz="1600">
                <a:solidFill>
                  <a:srgbClr val="003767"/>
                </a:solidFill>
                <a:latin typeface="Montserrat"/>
                <a:ea typeface="Montserrat"/>
                <a:cs typeface="Montserrat"/>
                <a:sym typeface="Montserrat"/>
              </a:rPr>
              <a:t>significant</a:t>
            </a:r>
            <a:r>
              <a:rPr lang="en" sz="1600">
                <a:solidFill>
                  <a:srgbClr val="003767"/>
                </a:solidFill>
                <a:latin typeface="Montserrat"/>
                <a:ea typeface="Montserrat"/>
                <a:cs typeface="Montserrat"/>
                <a:sym typeface="Montserrat"/>
              </a:rPr>
              <a:t> variables:</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MDI.Dim.2</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RS.Dim.4</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STAI.Dim.4</a:t>
            </a:r>
            <a:endParaRPr sz="1600">
              <a:solidFill>
                <a:srgbClr val="003767"/>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Most used question in STAI.Dim.4 –STAI 8</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pic>
        <p:nvPicPr>
          <p:cNvPr id="256" name="Google Shape;256;p36"/>
          <p:cNvPicPr preferRelativeResize="0"/>
          <p:nvPr/>
        </p:nvPicPr>
        <p:blipFill>
          <a:blip r:embed="rId4">
            <a:alphaModFix/>
          </a:blip>
          <a:stretch>
            <a:fillRect/>
          </a:stretch>
        </p:blipFill>
        <p:spPr>
          <a:xfrm>
            <a:off x="3198725" y="1352075"/>
            <a:ext cx="5494651" cy="3364701"/>
          </a:xfrm>
          <a:prstGeom prst="rect">
            <a:avLst/>
          </a:prstGeom>
          <a:noFill/>
          <a:ln>
            <a:noFill/>
          </a:ln>
        </p:spPr>
      </p:pic>
      <p:pic>
        <p:nvPicPr>
          <p:cNvPr id="257" name="Google Shape;257;p36"/>
          <p:cNvPicPr preferRelativeResize="0"/>
          <p:nvPr/>
        </p:nvPicPr>
        <p:blipFill>
          <a:blip r:embed="rId5">
            <a:alphaModFix/>
          </a:blip>
          <a:stretch>
            <a:fillRect/>
          </a:stretch>
        </p:blipFill>
        <p:spPr>
          <a:xfrm>
            <a:off x="3198726" y="1312956"/>
            <a:ext cx="5494651" cy="34038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7"/>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2 – Results</a:t>
            </a:r>
            <a:endParaRPr b="1" sz="2800">
              <a:solidFill>
                <a:srgbClr val="0072BC"/>
              </a:solidFill>
              <a:latin typeface="Montserrat"/>
              <a:ea typeface="Montserrat"/>
              <a:cs typeface="Montserrat"/>
              <a:sym typeface="Montserrat"/>
            </a:endParaRPr>
          </a:p>
        </p:txBody>
      </p:sp>
      <p:sp>
        <p:nvSpPr>
          <p:cNvPr id="263" name="Google Shape;263;p37"/>
          <p:cNvSpPr txBox="1"/>
          <p:nvPr/>
        </p:nvSpPr>
        <p:spPr>
          <a:xfrm>
            <a:off x="423425" y="1024175"/>
            <a:ext cx="2775300" cy="4925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Forward</a:t>
            </a:r>
            <a:r>
              <a:rPr lang="en" sz="1600">
                <a:solidFill>
                  <a:srgbClr val="003767"/>
                </a:solidFill>
                <a:latin typeface="Montserrat"/>
                <a:ea typeface="Montserrat"/>
                <a:cs typeface="Montserrat"/>
                <a:sym typeface="Montserrat"/>
              </a:rPr>
              <a:t> Stepwise Regression to get the best </a:t>
            </a:r>
            <a:r>
              <a:rPr lang="en" sz="1600">
                <a:solidFill>
                  <a:srgbClr val="003767"/>
                </a:solidFill>
                <a:latin typeface="Montserrat"/>
                <a:ea typeface="Montserrat"/>
                <a:cs typeface="Montserrat"/>
                <a:sym typeface="Montserrat"/>
              </a:rPr>
              <a:t>variables</a:t>
            </a:r>
            <a:r>
              <a:rPr lang="en" sz="1600">
                <a:solidFill>
                  <a:srgbClr val="003767"/>
                </a:solidFill>
                <a:latin typeface="Montserrat"/>
                <a:ea typeface="Montserrat"/>
                <a:cs typeface="Montserrat"/>
                <a:sym typeface="Montserrat"/>
              </a:rPr>
              <a:t> </a:t>
            </a:r>
            <a:endParaRPr sz="1600">
              <a:solidFill>
                <a:srgbClr val="003767"/>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Found these significant variables:</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RS.Dim.4</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MinsPerWork</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SPAS.Dim.3</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STAI.Dim.5</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STAI.Dim.4</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STAI.Dim.2</a:t>
            </a:r>
            <a:endParaRPr sz="1600">
              <a:solidFill>
                <a:srgbClr val="003767"/>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Most used question in STAI.Dim.4 – RS10</a:t>
            </a:r>
            <a:endParaRPr sz="1600">
              <a:solidFill>
                <a:srgbClr val="003767"/>
              </a:solidFill>
              <a:latin typeface="Montserrat"/>
              <a:ea typeface="Montserrat"/>
              <a:cs typeface="Montserrat"/>
              <a:sym typeface="Montserrat"/>
            </a:endParaRPr>
          </a:p>
          <a:p>
            <a:pPr indent="0" lvl="0" marL="457200" rtl="0" algn="l">
              <a:spcBef>
                <a:spcPts val="0"/>
              </a:spcBef>
              <a:spcAft>
                <a:spcPts val="0"/>
              </a:spcAft>
              <a:buNone/>
            </a:pPr>
            <a:r>
              <a:t/>
            </a:r>
            <a:endParaRPr sz="1600">
              <a:solidFill>
                <a:srgbClr val="003767"/>
              </a:solidFill>
              <a:latin typeface="Montserrat"/>
              <a:ea typeface="Montserrat"/>
              <a:cs typeface="Montserrat"/>
              <a:sym typeface="Montserrat"/>
            </a:endParaRPr>
          </a:p>
          <a:p>
            <a:pPr indent="45720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45720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pic>
        <p:nvPicPr>
          <p:cNvPr id="264" name="Google Shape;264;p37"/>
          <p:cNvPicPr preferRelativeResize="0"/>
          <p:nvPr/>
        </p:nvPicPr>
        <p:blipFill>
          <a:blip r:embed="rId4">
            <a:alphaModFix/>
          </a:blip>
          <a:stretch>
            <a:fillRect/>
          </a:stretch>
        </p:blipFill>
        <p:spPr>
          <a:xfrm>
            <a:off x="3198725" y="1352075"/>
            <a:ext cx="5494651" cy="3364701"/>
          </a:xfrm>
          <a:prstGeom prst="rect">
            <a:avLst/>
          </a:prstGeom>
          <a:noFill/>
          <a:ln>
            <a:noFill/>
          </a:ln>
        </p:spPr>
      </p:pic>
      <p:pic>
        <p:nvPicPr>
          <p:cNvPr id="265" name="Google Shape;265;p37"/>
          <p:cNvPicPr preferRelativeResize="0"/>
          <p:nvPr/>
        </p:nvPicPr>
        <p:blipFill>
          <a:blip r:embed="rId5">
            <a:alphaModFix/>
          </a:blip>
          <a:stretch>
            <a:fillRect/>
          </a:stretch>
        </p:blipFill>
        <p:spPr>
          <a:xfrm>
            <a:off x="3198724" y="1290407"/>
            <a:ext cx="5494651" cy="3426365"/>
          </a:xfrm>
          <a:prstGeom prst="rect">
            <a:avLst/>
          </a:prstGeom>
          <a:noFill/>
          <a:ln>
            <a:noFill/>
          </a:ln>
        </p:spPr>
      </p:pic>
      <p:pic>
        <p:nvPicPr>
          <p:cNvPr id="266" name="Google Shape;266;p37"/>
          <p:cNvPicPr preferRelativeResize="0"/>
          <p:nvPr/>
        </p:nvPicPr>
        <p:blipFill>
          <a:blip r:embed="rId6">
            <a:alphaModFix/>
          </a:blip>
          <a:stretch>
            <a:fillRect/>
          </a:stretch>
        </p:blipFill>
        <p:spPr>
          <a:xfrm>
            <a:off x="3198725" y="1293580"/>
            <a:ext cx="5494649" cy="34231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8"/>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2 – Results</a:t>
            </a:r>
            <a:endParaRPr b="1" sz="2800">
              <a:solidFill>
                <a:srgbClr val="0072BC"/>
              </a:solidFill>
              <a:latin typeface="Montserrat"/>
              <a:ea typeface="Montserrat"/>
              <a:cs typeface="Montserrat"/>
              <a:sym typeface="Montserrat"/>
            </a:endParaRPr>
          </a:p>
        </p:txBody>
      </p:sp>
      <p:sp>
        <p:nvSpPr>
          <p:cNvPr id="272" name="Google Shape;272;p38"/>
          <p:cNvSpPr txBox="1"/>
          <p:nvPr/>
        </p:nvSpPr>
        <p:spPr>
          <a:xfrm>
            <a:off x="423425" y="1024175"/>
            <a:ext cx="2775300" cy="3047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Regression Tree</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Looks at data in a similar way but not linearly </a:t>
            </a:r>
            <a:endParaRPr sz="1600">
              <a:solidFill>
                <a:srgbClr val="003767"/>
              </a:solidFill>
              <a:latin typeface="Montserrat"/>
              <a:ea typeface="Montserrat"/>
              <a:cs typeface="Montserrat"/>
              <a:sym typeface="Montserrat"/>
            </a:endParaRPr>
          </a:p>
          <a:p>
            <a:pPr indent="0" lvl="0" marL="914400" rtl="0" algn="l">
              <a:spcBef>
                <a:spcPts val="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Numbers at the bottom is the perceived Intensity </a:t>
            </a:r>
            <a:endParaRPr sz="1600">
              <a:solidFill>
                <a:srgbClr val="003767"/>
              </a:solidFill>
              <a:latin typeface="Montserrat"/>
              <a:ea typeface="Montserrat"/>
              <a:cs typeface="Montserrat"/>
              <a:sym typeface="Montserrat"/>
            </a:endParaRPr>
          </a:p>
          <a:p>
            <a:pPr indent="45720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45720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pic>
        <p:nvPicPr>
          <p:cNvPr id="273" name="Google Shape;273;p38"/>
          <p:cNvPicPr preferRelativeResize="0"/>
          <p:nvPr/>
        </p:nvPicPr>
        <p:blipFill>
          <a:blip r:embed="rId4">
            <a:alphaModFix/>
          </a:blip>
          <a:stretch>
            <a:fillRect/>
          </a:stretch>
        </p:blipFill>
        <p:spPr>
          <a:xfrm>
            <a:off x="3198725" y="1584401"/>
            <a:ext cx="5494651" cy="3132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9"/>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2 – Conclusion</a:t>
            </a:r>
            <a:endParaRPr b="1" sz="2800">
              <a:solidFill>
                <a:srgbClr val="0072BC"/>
              </a:solidFill>
              <a:latin typeface="Montserrat"/>
              <a:ea typeface="Montserrat"/>
              <a:cs typeface="Montserrat"/>
              <a:sym typeface="Montserrat"/>
            </a:endParaRPr>
          </a:p>
        </p:txBody>
      </p:sp>
      <p:sp>
        <p:nvSpPr>
          <p:cNvPr id="279" name="Google Shape;279;p39"/>
          <p:cNvSpPr txBox="1"/>
          <p:nvPr/>
        </p:nvSpPr>
        <p:spPr>
          <a:xfrm>
            <a:off x="423425" y="1024175"/>
            <a:ext cx="8356500" cy="3540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a:p>
            <a:pPr indent="457200" lvl="0" marL="45720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a:p>
            <a:pPr indent="457200" lvl="0" marL="45720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a:p>
            <a:pPr indent="457200" lvl="0" marL="45720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a:p>
            <a:pPr indent="457200" lvl="0" marL="45720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Over all, these results show that the intensity of the workout is not associated with worse mental health, or having symptoms of muscle dysmorphia.</a:t>
            </a:r>
            <a:endParaRPr sz="1600">
              <a:solidFill>
                <a:srgbClr val="003767"/>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graphicFrame>
        <p:nvGraphicFramePr>
          <p:cNvPr id="280" name="Google Shape;280;p39"/>
          <p:cNvGraphicFramePr/>
          <p:nvPr/>
        </p:nvGraphicFramePr>
        <p:xfrm>
          <a:off x="489675" y="1024175"/>
          <a:ext cx="3000000" cy="3000000"/>
        </p:xfrm>
        <a:graphic>
          <a:graphicData uri="http://schemas.openxmlformats.org/drawingml/2006/table">
            <a:tbl>
              <a:tblPr>
                <a:noFill/>
                <a:tableStyleId>{6B86F838-79D4-4A6E-93D4-02798450BED6}</a:tableStyleId>
              </a:tblPr>
              <a:tblGrid>
                <a:gridCol w="1632950"/>
                <a:gridCol w="1632950"/>
                <a:gridCol w="1632950"/>
                <a:gridCol w="1632950"/>
                <a:gridCol w="16329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Linear on Scores</a:t>
                      </a:r>
                      <a:endParaRPr/>
                    </a:p>
                  </a:txBody>
                  <a:tcPr marT="91425" marB="91425" marR="91425" marL="91425"/>
                </a:tc>
                <a:tc>
                  <a:txBody>
                    <a:bodyPr/>
                    <a:lstStyle/>
                    <a:p>
                      <a:pPr indent="0" lvl="0" marL="0" rtl="0" algn="l">
                        <a:spcBef>
                          <a:spcPts val="0"/>
                        </a:spcBef>
                        <a:spcAft>
                          <a:spcPts val="0"/>
                        </a:spcAft>
                        <a:buNone/>
                      </a:pPr>
                      <a:r>
                        <a:rPr lang="en"/>
                        <a:t>Linear on PCA</a:t>
                      </a:r>
                      <a:endParaRPr/>
                    </a:p>
                  </a:txBody>
                  <a:tcPr marT="91425" marB="91425" marR="91425" marL="91425"/>
                </a:tc>
                <a:tc>
                  <a:txBody>
                    <a:bodyPr/>
                    <a:lstStyle/>
                    <a:p>
                      <a:pPr indent="0" lvl="0" marL="0" rtl="0" algn="l">
                        <a:spcBef>
                          <a:spcPts val="0"/>
                        </a:spcBef>
                        <a:spcAft>
                          <a:spcPts val="0"/>
                        </a:spcAft>
                        <a:buNone/>
                      </a:pPr>
                      <a:r>
                        <a:rPr lang="en"/>
                        <a:t>Forward Stepwise</a:t>
                      </a:r>
                      <a:endParaRPr/>
                    </a:p>
                  </a:txBody>
                  <a:tcPr marT="91425" marB="91425" marR="91425" marL="91425"/>
                </a:tc>
                <a:tc>
                  <a:txBody>
                    <a:bodyPr/>
                    <a:lstStyle/>
                    <a:p>
                      <a:pPr indent="0" lvl="0" marL="0" rtl="0" algn="l">
                        <a:spcBef>
                          <a:spcPts val="0"/>
                        </a:spcBef>
                        <a:spcAft>
                          <a:spcPts val="0"/>
                        </a:spcAft>
                        <a:buNone/>
                      </a:pPr>
                      <a:r>
                        <a:rPr lang="en"/>
                        <a:t>Regression Tree</a:t>
                      </a:r>
                      <a:endParaRPr/>
                    </a:p>
                  </a:txBody>
                  <a:tcPr marT="91425" marB="91425" marR="91425" marL="91425"/>
                </a:tc>
              </a:tr>
              <a:tr h="381000">
                <a:tc>
                  <a:txBody>
                    <a:bodyPr/>
                    <a:lstStyle/>
                    <a:p>
                      <a:pPr indent="0" lvl="0" marL="0" rtl="0" algn="l">
                        <a:spcBef>
                          <a:spcPts val="0"/>
                        </a:spcBef>
                        <a:spcAft>
                          <a:spcPts val="0"/>
                        </a:spcAft>
                        <a:buNone/>
                      </a:pPr>
                      <a:r>
                        <a:rPr lang="en"/>
                        <a:t>R^2</a:t>
                      </a:r>
                      <a:endParaRPr/>
                    </a:p>
                  </a:txBody>
                  <a:tcPr marT="91425" marB="91425" marR="91425" marL="91425"/>
                </a:tc>
                <a:tc>
                  <a:txBody>
                    <a:bodyPr/>
                    <a:lstStyle/>
                    <a:p>
                      <a:pPr indent="0" lvl="0" marL="0" rtl="0" algn="l">
                        <a:spcBef>
                          <a:spcPts val="0"/>
                        </a:spcBef>
                        <a:spcAft>
                          <a:spcPts val="0"/>
                        </a:spcAft>
                        <a:buNone/>
                      </a:pPr>
                      <a:r>
                        <a:rPr lang="en"/>
                        <a:t>0.1363</a:t>
                      </a:r>
                      <a:endParaRPr/>
                    </a:p>
                  </a:txBody>
                  <a:tcPr marT="91425" marB="91425" marR="91425" marL="91425"/>
                </a:tc>
                <a:tc>
                  <a:txBody>
                    <a:bodyPr/>
                    <a:lstStyle/>
                    <a:p>
                      <a:pPr indent="0" lvl="0" marL="0" rtl="0" algn="l">
                        <a:spcBef>
                          <a:spcPts val="0"/>
                        </a:spcBef>
                        <a:spcAft>
                          <a:spcPts val="0"/>
                        </a:spcAft>
                        <a:buNone/>
                      </a:pPr>
                      <a:r>
                        <a:rPr lang="en"/>
                        <a:t>0.2141</a:t>
                      </a:r>
                      <a:endParaRPr/>
                    </a:p>
                  </a:txBody>
                  <a:tcPr marT="91425" marB="91425" marR="91425" marL="91425"/>
                </a:tc>
                <a:tc>
                  <a:txBody>
                    <a:bodyPr/>
                    <a:lstStyle/>
                    <a:p>
                      <a:pPr indent="0" lvl="0" marL="0" rtl="0" algn="l">
                        <a:spcBef>
                          <a:spcPts val="0"/>
                        </a:spcBef>
                        <a:spcAft>
                          <a:spcPts val="0"/>
                        </a:spcAft>
                        <a:buNone/>
                      </a:pPr>
                      <a:r>
                        <a:rPr lang="en"/>
                        <a:t>0.4712</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r>
              <a:tr h="381000">
                <a:tc>
                  <a:txBody>
                    <a:bodyPr/>
                    <a:lstStyle/>
                    <a:p>
                      <a:pPr indent="0" lvl="0" marL="0" rtl="0" algn="l">
                        <a:spcBef>
                          <a:spcPts val="0"/>
                        </a:spcBef>
                        <a:spcAft>
                          <a:spcPts val="0"/>
                        </a:spcAft>
                        <a:buNone/>
                      </a:pPr>
                      <a:r>
                        <a:rPr lang="en"/>
                        <a:t>Mean^2 Error</a:t>
                      </a:r>
                      <a:endParaRPr/>
                    </a:p>
                  </a:txBody>
                  <a:tcPr marT="91425" marB="91425" marR="91425" marL="91425"/>
                </a:tc>
                <a:tc>
                  <a:txBody>
                    <a:bodyPr/>
                    <a:lstStyle/>
                    <a:p>
                      <a:pPr indent="0" lvl="0" marL="0" rtl="0" algn="l">
                        <a:spcBef>
                          <a:spcPts val="0"/>
                        </a:spcBef>
                        <a:spcAft>
                          <a:spcPts val="0"/>
                        </a:spcAft>
                        <a:buNone/>
                      </a:pPr>
                      <a:r>
                        <a:rPr lang="en"/>
                        <a:t>0.3748 </a:t>
                      </a:r>
                      <a:endParaRPr/>
                    </a:p>
                  </a:txBody>
                  <a:tcPr marT="91425" marB="91425" marR="91425" marL="91425"/>
                </a:tc>
                <a:tc>
                  <a:txBody>
                    <a:bodyPr/>
                    <a:lstStyle/>
                    <a:p>
                      <a:pPr indent="0" lvl="0" marL="0" rtl="0" algn="l">
                        <a:spcBef>
                          <a:spcPts val="0"/>
                        </a:spcBef>
                        <a:spcAft>
                          <a:spcPts val="0"/>
                        </a:spcAft>
                        <a:buNone/>
                      </a:pPr>
                      <a:r>
                        <a:rPr lang="en"/>
                        <a:t>0.3534</a:t>
                      </a:r>
                      <a:endParaRPr/>
                    </a:p>
                  </a:txBody>
                  <a:tcPr marT="91425" marB="91425" marR="91425" marL="91425"/>
                </a:tc>
                <a:tc>
                  <a:txBody>
                    <a:bodyPr/>
                    <a:lstStyle/>
                    <a:p>
                      <a:pPr indent="0" lvl="0" marL="0" rtl="0" algn="l">
                        <a:spcBef>
                          <a:spcPts val="0"/>
                        </a:spcBef>
                        <a:spcAft>
                          <a:spcPts val="0"/>
                        </a:spcAft>
                        <a:buNone/>
                      </a:pPr>
                      <a:r>
                        <a:rPr lang="en"/>
                        <a:t>0.2899</a:t>
                      </a:r>
                      <a:endParaRPr/>
                    </a:p>
                  </a:txBody>
                  <a:tcPr marT="91425" marB="91425" marR="91425" marL="91425"/>
                </a:tc>
                <a:tc>
                  <a:txBody>
                    <a:bodyPr/>
                    <a:lstStyle/>
                    <a:p>
                      <a:pPr indent="0" lvl="0" marL="0" rtl="0" algn="l">
                        <a:spcBef>
                          <a:spcPts val="0"/>
                        </a:spcBef>
                        <a:spcAft>
                          <a:spcPts val="0"/>
                        </a:spcAft>
                        <a:buNone/>
                      </a:pPr>
                      <a:r>
                        <a:rPr lang="en"/>
                        <a:t>0.0543</a:t>
                      </a:r>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0"/>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3 Preprocessing </a:t>
            </a:r>
            <a:endParaRPr b="1" sz="2800">
              <a:solidFill>
                <a:srgbClr val="0072BC"/>
              </a:solidFill>
              <a:latin typeface="Montserrat"/>
              <a:ea typeface="Montserrat"/>
              <a:cs typeface="Montserrat"/>
              <a:sym typeface="Montserrat"/>
            </a:endParaRPr>
          </a:p>
        </p:txBody>
      </p:sp>
      <p:sp>
        <p:nvSpPr>
          <p:cNvPr id="286" name="Google Shape;286;p40"/>
          <p:cNvSpPr txBox="1"/>
          <p:nvPr/>
        </p:nvSpPr>
        <p:spPr>
          <a:xfrm>
            <a:off x="423425" y="1024175"/>
            <a:ext cx="5870400" cy="36942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b="1" lang="en" sz="1600" u="sng">
                <a:solidFill>
                  <a:srgbClr val="003767"/>
                </a:solidFill>
                <a:latin typeface="Montserrat"/>
                <a:ea typeface="Montserrat"/>
                <a:cs typeface="Montserrat"/>
                <a:sym typeface="Montserrat"/>
              </a:rPr>
              <a:t>Objective 3:</a:t>
            </a:r>
            <a:r>
              <a:rPr b="1" lang="en" sz="1600">
                <a:solidFill>
                  <a:srgbClr val="003767"/>
                </a:solidFill>
                <a:latin typeface="Montserrat"/>
                <a:ea typeface="Montserrat"/>
                <a:cs typeface="Montserrat"/>
                <a:sym typeface="Montserrat"/>
              </a:rPr>
              <a:t> </a:t>
            </a:r>
            <a:r>
              <a:rPr lang="en" sz="1600">
                <a:solidFill>
                  <a:srgbClr val="003767"/>
                </a:solidFill>
                <a:latin typeface="Montserrat"/>
                <a:ea typeface="Montserrat"/>
                <a:cs typeface="Montserrat"/>
                <a:sym typeface="Montserrat"/>
              </a:rPr>
              <a:t>Explore any associations between mental health and substance and supplement use. </a:t>
            </a:r>
            <a:endParaRPr sz="1600">
              <a:solidFill>
                <a:srgbClr val="003767"/>
              </a:solidFill>
              <a:latin typeface="Montserrat"/>
              <a:ea typeface="Montserrat"/>
              <a:cs typeface="Montserrat"/>
              <a:sym typeface="Montserrat"/>
            </a:endParaRPr>
          </a:p>
          <a:p>
            <a:pPr indent="0" lvl="0" marL="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Features that are far away from a 50/50 split (17/18 of the 35), will not return any significant results as predicting the mental health score of say 3 people is not reliable.</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From here, I aimed to focus my model building around the first 5 features. </a:t>
            </a:r>
            <a:endParaRPr sz="1600">
              <a:solidFill>
                <a:srgbClr val="003767"/>
              </a:solidFill>
              <a:latin typeface="Montserrat"/>
              <a:ea typeface="Montserrat"/>
              <a:cs typeface="Montserrat"/>
              <a:sym typeface="Montserrat"/>
            </a:endParaRPr>
          </a:p>
        </p:txBody>
      </p:sp>
      <p:pic>
        <p:nvPicPr>
          <p:cNvPr id="287" name="Google Shape;287;p40"/>
          <p:cNvPicPr preferRelativeResize="0"/>
          <p:nvPr/>
        </p:nvPicPr>
        <p:blipFill>
          <a:blip r:embed="rId4">
            <a:alphaModFix/>
          </a:blip>
          <a:stretch>
            <a:fillRect/>
          </a:stretch>
        </p:blipFill>
        <p:spPr>
          <a:xfrm>
            <a:off x="6293825" y="1143000"/>
            <a:ext cx="2486025" cy="2857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1"/>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3 Early Analysis</a:t>
            </a:r>
            <a:endParaRPr b="1" sz="2800">
              <a:solidFill>
                <a:srgbClr val="0072BC"/>
              </a:solidFill>
              <a:latin typeface="Montserrat"/>
              <a:ea typeface="Montserrat"/>
              <a:cs typeface="Montserrat"/>
              <a:sym typeface="Montserrat"/>
            </a:endParaRPr>
          </a:p>
        </p:txBody>
      </p:sp>
      <p:sp>
        <p:nvSpPr>
          <p:cNvPr id="293" name="Google Shape;293;p41"/>
          <p:cNvSpPr txBox="1"/>
          <p:nvPr/>
        </p:nvSpPr>
        <p:spPr>
          <a:xfrm>
            <a:off x="423425" y="1024175"/>
            <a:ext cx="40533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Looking at correlations between the variables expected to be used in the models, it is notable to see that many correlations are not strong.</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This can be a strong indication that model results will struggle.</a:t>
            </a:r>
            <a:endParaRPr sz="1600">
              <a:solidFill>
                <a:srgbClr val="003767"/>
              </a:solidFill>
              <a:latin typeface="Montserrat"/>
              <a:ea typeface="Montserrat"/>
              <a:cs typeface="Montserrat"/>
              <a:sym typeface="Montserrat"/>
            </a:endParaRPr>
          </a:p>
        </p:txBody>
      </p:sp>
      <p:pic>
        <p:nvPicPr>
          <p:cNvPr id="294" name="Google Shape;294;p41"/>
          <p:cNvPicPr preferRelativeResize="0"/>
          <p:nvPr/>
        </p:nvPicPr>
        <p:blipFill>
          <a:blip r:embed="rId4">
            <a:alphaModFix/>
          </a:blip>
          <a:stretch>
            <a:fillRect/>
          </a:stretch>
        </p:blipFill>
        <p:spPr>
          <a:xfrm>
            <a:off x="4623575" y="1016187"/>
            <a:ext cx="4271126" cy="3069675"/>
          </a:xfrm>
          <a:prstGeom prst="rect">
            <a:avLst/>
          </a:prstGeom>
          <a:noFill/>
          <a:ln>
            <a:noFill/>
          </a:ln>
        </p:spPr>
      </p:pic>
      <p:pic>
        <p:nvPicPr>
          <p:cNvPr id="295" name="Google Shape;295;p41"/>
          <p:cNvPicPr preferRelativeResize="0"/>
          <p:nvPr/>
        </p:nvPicPr>
        <p:blipFill>
          <a:blip r:embed="rId5">
            <a:alphaModFix/>
          </a:blip>
          <a:stretch>
            <a:fillRect/>
          </a:stretch>
        </p:blipFill>
        <p:spPr>
          <a:xfrm>
            <a:off x="4623575" y="1036250"/>
            <a:ext cx="4271125" cy="30295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5"/>
          <p:cNvSpPr txBox="1"/>
          <p:nvPr/>
        </p:nvSpPr>
        <p:spPr>
          <a:xfrm>
            <a:off x="466025" y="309150"/>
            <a:ext cx="4233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Montserrat ExtraBold"/>
                <a:ea typeface="Montserrat ExtraBold"/>
                <a:cs typeface="Montserrat ExtraBold"/>
                <a:sym typeface="Montserrat ExtraBold"/>
              </a:rPr>
              <a:t>Introduction</a:t>
            </a:r>
            <a:endParaRPr sz="4500">
              <a:solidFill>
                <a:schemeClr val="lt1"/>
              </a:solidFill>
              <a:latin typeface="Montserrat ExtraBold"/>
              <a:ea typeface="Montserrat ExtraBold"/>
              <a:cs typeface="Montserrat ExtraBold"/>
              <a:sym typeface="Montserrat ExtraBold"/>
            </a:endParaRPr>
          </a:p>
        </p:txBody>
      </p:sp>
      <p:sp>
        <p:nvSpPr>
          <p:cNvPr id="77" name="Google Shape;77;p15"/>
          <p:cNvSpPr txBox="1"/>
          <p:nvPr/>
        </p:nvSpPr>
        <p:spPr>
          <a:xfrm>
            <a:off x="466025" y="2383250"/>
            <a:ext cx="332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FDD00"/>
              </a:solidFill>
              <a:latin typeface="Montserrat"/>
              <a:ea typeface="Montserrat"/>
              <a:cs typeface="Montserrat"/>
              <a:sym typeface="Montserrat"/>
            </a:endParaRPr>
          </a:p>
        </p:txBody>
      </p:sp>
      <p:sp>
        <p:nvSpPr>
          <p:cNvPr id="78" name="Google Shape;78;p15"/>
          <p:cNvSpPr txBox="1"/>
          <p:nvPr/>
        </p:nvSpPr>
        <p:spPr>
          <a:xfrm>
            <a:off x="4935625" y="423575"/>
            <a:ext cx="365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Medium"/>
              <a:ea typeface="Montserrat Medium"/>
              <a:cs typeface="Montserrat Medium"/>
              <a:sym typeface="Montserrat Medium"/>
            </a:endParaRPr>
          </a:p>
        </p:txBody>
      </p:sp>
      <p:sp>
        <p:nvSpPr>
          <p:cNvPr id="79" name="Google Shape;79;p15"/>
          <p:cNvSpPr txBox="1"/>
          <p:nvPr/>
        </p:nvSpPr>
        <p:spPr>
          <a:xfrm>
            <a:off x="2972700" y="4358175"/>
            <a:ext cx="5655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solidFill>
                <a:schemeClr val="lt1"/>
              </a:solidFill>
              <a:latin typeface="Montserrat"/>
              <a:ea typeface="Montserrat"/>
              <a:cs typeface="Montserrat"/>
              <a:sym typeface="Montserrat"/>
            </a:endParaRPr>
          </a:p>
        </p:txBody>
      </p:sp>
      <p:pic>
        <p:nvPicPr>
          <p:cNvPr id="80" name="Google Shape;80;p15"/>
          <p:cNvPicPr preferRelativeResize="0"/>
          <p:nvPr/>
        </p:nvPicPr>
        <p:blipFill>
          <a:blip r:embed="rId4">
            <a:alphaModFix/>
          </a:blip>
          <a:stretch>
            <a:fillRect/>
          </a:stretch>
        </p:blipFill>
        <p:spPr>
          <a:xfrm>
            <a:off x="6563100" y="309150"/>
            <a:ext cx="2065500" cy="1652400"/>
          </a:xfrm>
          <a:prstGeom prst="rect">
            <a:avLst/>
          </a:prstGeom>
          <a:noFill/>
          <a:ln cap="flat" cmpd="sng" w="28575">
            <a:solidFill>
              <a:srgbClr val="E9CF11"/>
            </a:solidFill>
            <a:prstDash val="solid"/>
            <a:round/>
            <a:headEnd len="sm" w="sm" type="none"/>
            <a:tailEnd len="sm" w="sm" type="none"/>
          </a:ln>
        </p:spPr>
      </p:pic>
      <p:pic>
        <p:nvPicPr>
          <p:cNvPr id="81" name="Google Shape;81;p15"/>
          <p:cNvPicPr preferRelativeResize="0"/>
          <p:nvPr/>
        </p:nvPicPr>
        <p:blipFill>
          <a:blip r:embed="rId5">
            <a:alphaModFix/>
          </a:blip>
          <a:stretch>
            <a:fillRect/>
          </a:stretch>
        </p:blipFill>
        <p:spPr>
          <a:xfrm>
            <a:off x="626425" y="1346603"/>
            <a:ext cx="306500" cy="307625"/>
          </a:xfrm>
          <a:prstGeom prst="rect">
            <a:avLst/>
          </a:prstGeom>
          <a:noFill/>
          <a:ln>
            <a:noFill/>
          </a:ln>
        </p:spPr>
      </p:pic>
      <p:pic>
        <p:nvPicPr>
          <p:cNvPr id="82" name="Google Shape;82;p15"/>
          <p:cNvPicPr preferRelativeResize="0"/>
          <p:nvPr/>
        </p:nvPicPr>
        <p:blipFill>
          <a:blip r:embed="rId5">
            <a:alphaModFix/>
          </a:blip>
          <a:stretch>
            <a:fillRect/>
          </a:stretch>
        </p:blipFill>
        <p:spPr>
          <a:xfrm>
            <a:off x="626425" y="3122078"/>
            <a:ext cx="306500" cy="307625"/>
          </a:xfrm>
          <a:prstGeom prst="rect">
            <a:avLst/>
          </a:prstGeom>
          <a:noFill/>
          <a:ln>
            <a:noFill/>
          </a:ln>
        </p:spPr>
      </p:pic>
      <p:pic>
        <p:nvPicPr>
          <p:cNvPr id="83" name="Google Shape;83;p15"/>
          <p:cNvPicPr preferRelativeResize="0"/>
          <p:nvPr/>
        </p:nvPicPr>
        <p:blipFill>
          <a:blip r:embed="rId5">
            <a:alphaModFix/>
          </a:blip>
          <a:stretch>
            <a:fillRect/>
          </a:stretch>
        </p:blipFill>
        <p:spPr>
          <a:xfrm>
            <a:off x="626425" y="2571753"/>
            <a:ext cx="306500" cy="307625"/>
          </a:xfrm>
          <a:prstGeom prst="rect">
            <a:avLst/>
          </a:prstGeom>
          <a:noFill/>
          <a:ln>
            <a:noFill/>
          </a:ln>
        </p:spPr>
      </p:pic>
      <p:pic>
        <p:nvPicPr>
          <p:cNvPr id="84" name="Google Shape;84;p15"/>
          <p:cNvPicPr preferRelativeResize="0"/>
          <p:nvPr/>
        </p:nvPicPr>
        <p:blipFill>
          <a:blip r:embed="rId5">
            <a:alphaModFix/>
          </a:blip>
          <a:stretch>
            <a:fillRect/>
          </a:stretch>
        </p:blipFill>
        <p:spPr>
          <a:xfrm>
            <a:off x="626425" y="1959178"/>
            <a:ext cx="306500" cy="307625"/>
          </a:xfrm>
          <a:prstGeom prst="rect">
            <a:avLst/>
          </a:prstGeom>
          <a:noFill/>
          <a:ln>
            <a:noFill/>
          </a:ln>
        </p:spPr>
      </p:pic>
      <p:sp>
        <p:nvSpPr>
          <p:cNvPr id="85" name="Google Shape;85;p15"/>
          <p:cNvSpPr txBox="1"/>
          <p:nvPr/>
        </p:nvSpPr>
        <p:spPr>
          <a:xfrm>
            <a:off x="1032900" y="1269563"/>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Early Setbacks </a:t>
            </a:r>
            <a:endParaRPr sz="1800">
              <a:solidFill>
                <a:schemeClr val="lt1"/>
              </a:solidFill>
              <a:latin typeface="Montserrat"/>
              <a:ea typeface="Montserrat"/>
              <a:cs typeface="Montserrat"/>
              <a:sym typeface="Montserrat"/>
            </a:endParaRPr>
          </a:p>
        </p:txBody>
      </p:sp>
      <p:sp>
        <p:nvSpPr>
          <p:cNvPr id="86" name="Google Shape;86;p15"/>
          <p:cNvSpPr txBox="1"/>
          <p:nvPr/>
        </p:nvSpPr>
        <p:spPr>
          <a:xfrm>
            <a:off x="1032900" y="3045038"/>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Why is This Important</a:t>
            </a:r>
            <a:endParaRPr sz="1800">
              <a:solidFill>
                <a:schemeClr val="lt1"/>
              </a:solidFill>
              <a:latin typeface="Montserrat"/>
              <a:ea typeface="Montserrat"/>
              <a:cs typeface="Montserrat"/>
              <a:sym typeface="Montserrat"/>
            </a:endParaRPr>
          </a:p>
        </p:txBody>
      </p:sp>
      <p:sp>
        <p:nvSpPr>
          <p:cNvPr id="87" name="Google Shape;87;p15"/>
          <p:cNvSpPr txBox="1"/>
          <p:nvPr/>
        </p:nvSpPr>
        <p:spPr>
          <a:xfrm>
            <a:off x="1032900" y="2494713"/>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Objectives</a:t>
            </a:r>
            <a:r>
              <a:rPr lang="en"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p:txBody>
      </p:sp>
      <p:sp>
        <p:nvSpPr>
          <p:cNvPr id="88" name="Google Shape;88;p15"/>
          <p:cNvSpPr txBox="1"/>
          <p:nvPr/>
        </p:nvSpPr>
        <p:spPr>
          <a:xfrm>
            <a:off x="1032900" y="1882150"/>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Background Information</a:t>
            </a:r>
            <a:r>
              <a:rPr lang="en"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2"/>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3 Methods</a:t>
            </a:r>
            <a:endParaRPr b="1" sz="2800">
              <a:solidFill>
                <a:srgbClr val="0072BC"/>
              </a:solidFill>
              <a:latin typeface="Montserrat"/>
              <a:ea typeface="Montserrat"/>
              <a:cs typeface="Montserrat"/>
              <a:sym typeface="Montserrat"/>
            </a:endParaRPr>
          </a:p>
        </p:txBody>
      </p:sp>
      <p:sp>
        <p:nvSpPr>
          <p:cNvPr id="301" name="Google Shape;301;p42"/>
          <p:cNvSpPr txBox="1"/>
          <p:nvPr/>
        </p:nvSpPr>
        <p:spPr>
          <a:xfrm>
            <a:off x="423425" y="1024175"/>
            <a:ext cx="83565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Due to the nature of our data, ANOVA regression was the most fitting type of model to use when predicting a mental health score.  As many of the substance and supplement use features were categorized as </a:t>
            </a:r>
            <a:r>
              <a:rPr lang="en" sz="1600">
                <a:solidFill>
                  <a:srgbClr val="003767"/>
                </a:solidFill>
                <a:latin typeface="Montserrat"/>
                <a:ea typeface="Montserrat"/>
                <a:cs typeface="Montserrat"/>
                <a:sym typeface="Montserrat"/>
              </a:rPr>
              <a:t>use</a:t>
            </a:r>
            <a:r>
              <a:rPr lang="en" sz="1600">
                <a:solidFill>
                  <a:srgbClr val="003767"/>
                </a:solidFill>
                <a:latin typeface="Montserrat"/>
                <a:ea typeface="Montserrat"/>
                <a:cs typeface="Montserrat"/>
                <a:sym typeface="Montserrat"/>
              </a:rPr>
              <a:t> within the month or use outside of the last month. While the mental health scores were on a numerical scale.</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 one case, logistic regression wa able to be used since the mental health scale “CESD” has a medical cutoff at 10, where 10 is considered as displaying </a:t>
            </a:r>
            <a:r>
              <a:rPr lang="en" sz="1600">
                <a:solidFill>
                  <a:srgbClr val="003767"/>
                </a:solidFill>
                <a:latin typeface="Montserrat"/>
                <a:ea typeface="Montserrat"/>
                <a:cs typeface="Montserrat"/>
                <a:sym typeface="Montserrat"/>
              </a:rPr>
              <a:t>symptoms</a:t>
            </a:r>
            <a:r>
              <a:rPr lang="en" sz="1600">
                <a:solidFill>
                  <a:srgbClr val="003767"/>
                </a:solidFill>
                <a:latin typeface="Montserrat"/>
                <a:ea typeface="Montserrat"/>
                <a:cs typeface="Montserrat"/>
                <a:sym typeface="Montserrat"/>
              </a:rPr>
              <a:t> of depression. Thus, we can use logistic regression to predict if they pass this cutoff. </a:t>
            </a:r>
            <a:endParaRPr sz="1600">
              <a:solidFill>
                <a:srgbClr val="003767"/>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3"/>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3 Results</a:t>
            </a:r>
            <a:endParaRPr b="1" sz="2800">
              <a:solidFill>
                <a:srgbClr val="0072BC"/>
              </a:solidFill>
              <a:latin typeface="Montserrat"/>
              <a:ea typeface="Montserrat"/>
              <a:cs typeface="Montserrat"/>
              <a:sym typeface="Montserrat"/>
            </a:endParaRPr>
          </a:p>
        </p:txBody>
      </p:sp>
      <p:sp>
        <p:nvSpPr>
          <p:cNvPr id="307" name="Google Shape;307;p43"/>
          <p:cNvSpPr txBox="1"/>
          <p:nvPr/>
        </p:nvSpPr>
        <p:spPr>
          <a:xfrm>
            <a:off x="423425" y="1024175"/>
            <a:ext cx="8356500" cy="36942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Throughout the various ANOVA </a:t>
            </a:r>
            <a:r>
              <a:rPr lang="en" sz="1600">
                <a:solidFill>
                  <a:srgbClr val="003767"/>
                </a:solidFill>
                <a:latin typeface="Montserrat"/>
                <a:ea typeface="Montserrat"/>
                <a:cs typeface="Montserrat"/>
                <a:sym typeface="Montserrat"/>
              </a:rPr>
              <a:t>models</a:t>
            </a:r>
            <a:r>
              <a:rPr lang="en" sz="1600">
                <a:solidFill>
                  <a:srgbClr val="003767"/>
                </a:solidFill>
                <a:latin typeface="Montserrat"/>
                <a:ea typeface="Montserrat"/>
                <a:cs typeface="Montserrat"/>
                <a:sym typeface="Montserrat"/>
              </a:rPr>
              <a:t> testing CESD score, STAI score, MDI score, and other measures of mental health, none revealed any significant results, typically having R-Squared values around .3 and lower.</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R-squared values that low tell us that these substance and supplement features are not good predictors for the mental health indexes.</a:t>
            </a:r>
            <a:endParaRPr sz="1600">
              <a:solidFill>
                <a:srgbClr val="003767"/>
              </a:solidFill>
              <a:latin typeface="Montserrat"/>
              <a:ea typeface="Montserrat"/>
              <a:cs typeface="Montserrat"/>
              <a:sym typeface="Montserrat"/>
            </a:endParaRPr>
          </a:p>
          <a:p>
            <a:pPr indent="0" lvl="0" marL="45720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logistic regression model predicting CESD Status was also quite unsuccessful returning an </a:t>
            </a:r>
            <a:r>
              <a:rPr lang="en" sz="1600">
                <a:solidFill>
                  <a:srgbClr val="003767"/>
                </a:solidFill>
                <a:latin typeface="Montserrat"/>
                <a:ea typeface="Montserrat"/>
                <a:cs typeface="Montserrat"/>
                <a:sym typeface="Montserrat"/>
              </a:rPr>
              <a:t>R</a:t>
            </a:r>
            <a:r>
              <a:rPr baseline="30000" lang="en" sz="1600">
                <a:solidFill>
                  <a:srgbClr val="003767"/>
                </a:solidFill>
                <a:latin typeface="Montserrat"/>
                <a:ea typeface="Montserrat"/>
                <a:cs typeface="Montserrat"/>
                <a:sym typeface="Montserrat"/>
              </a:rPr>
              <a:t>2</a:t>
            </a:r>
            <a:r>
              <a:rPr lang="en" sz="1600">
                <a:solidFill>
                  <a:srgbClr val="003767"/>
                </a:solidFill>
                <a:latin typeface="Montserrat"/>
                <a:ea typeface="Montserrat"/>
                <a:cs typeface="Montserrat"/>
                <a:sym typeface="Montserrat"/>
              </a:rPr>
              <a:t> value of 0.08. Showing that running it as a binary predictor did not work.  </a:t>
            </a:r>
            <a:endParaRPr sz="1600">
              <a:solidFill>
                <a:srgbClr val="003767"/>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44"/>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 3 Results</a:t>
            </a:r>
            <a:endParaRPr b="1" sz="2800">
              <a:solidFill>
                <a:srgbClr val="0072BC"/>
              </a:solidFill>
              <a:latin typeface="Montserrat"/>
              <a:ea typeface="Montserrat"/>
              <a:cs typeface="Montserrat"/>
              <a:sym typeface="Montserrat"/>
            </a:endParaRPr>
          </a:p>
        </p:txBody>
      </p:sp>
      <p:sp>
        <p:nvSpPr>
          <p:cNvPr id="313" name="Google Shape;313;p44"/>
          <p:cNvSpPr txBox="1"/>
          <p:nvPr/>
        </p:nvSpPr>
        <p:spPr>
          <a:xfrm>
            <a:off x="423425" y="2923025"/>
            <a:ext cx="8356500" cy="3047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AUDIT index performs the best at both metrics.</a:t>
            </a:r>
            <a:endParaRPr sz="1600">
              <a:solidFill>
                <a:srgbClr val="003767"/>
              </a:solidFill>
              <a:latin typeface="Montserrat"/>
              <a:ea typeface="Montserrat"/>
              <a:cs typeface="Montserrat"/>
              <a:sym typeface="Montserrat"/>
            </a:endParaRPr>
          </a:p>
          <a:p>
            <a:pPr indent="0" lvl="0" marL="45720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45720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45720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0" lvl="0" marL="45720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graphicFrame>
        <p:nvGraphicFramePr>
          <p:cNvPr id="314" name="Google Shape;314;p44"/>
          <p:cNvGraphicFramePr/>
          <p:nvPr/>
        </p:nvGraphicFramePr>
        <p:xfrm>
          <a:off x="393750" y="989225"/>
          <a:ext cx="3000000" cy="3000000"/>
        </p:xfrm>
        <a:graphic>
          <a:graphicData uri="http://schemas.openxmlformats.org/drawingml/2006/table">
            <a:tbl>
              <a:tblPr>
                <a:noFill/>
                <a:tableStyleId>{6B86F838-79D4-4A6E-93D4-02798450BED6}</a:tableStyleId>
              </a:tblPr>
              <a:tblGrid>
                <a:gridCol w="1189050"/>
                <a:gridCol w="612600"/>
                <a:gridCol w="535900"/>
                <a:gridCol w="604750"/>
                <a:gridCol w="609325"/>
                <a:gridCol w="631475"/>
                <a:gridCol w="683475"/>
                <a:gridCol w="571975"/>
                <a:gridCol w="1458975"/>
                <a:gridCol w="1458975"/>
              </a:tblGrid>
              <a:tr h="460250">
                <a:tc>
                  <a:txBody>
                    <a:bodyPr/>
                    <a:lstStyle/>
                    <a:p>
                      <a:pPr indent="0" lvl="0" marL="0" rtl="0" algn="l">
                        <a:spcBef>
                          <a:spcPts val="0"/>
                        </a:spcBef>
                        <a:spcAft>
                          <a:spcPts val="0"/>
                        </a:spcAft>
                        <a:buNone/>
                      </a:pPr>
                      <a:r>
                        <a:t/>
                      </a:r>
                      <a:endParaRPr sz="1300"/>
                    </a:p>
                  </a:txBody>
                  <a:tcPr marT="19050" marB="19050" marR="28575" marL="28575" anchor="b">
                    <a:lnL cap="flat" cmpd="sng" w="7675">
                      <a:solidFill>
                        <a:srgbClr val="CCCCCC"/>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tcPr>
                </a:tc>
                <a:tc gridSpan="7">
                  <a:txBody>
                    <a:bodyPr/>
                    <a:lstStyle/>
                    <a:p>
                      <a:pPr indent="0" lvl="0" marL="0" rtl="0" algn="l">
                        <a:lnSpc>
                          <a:spcPct val="115000"/>
                        </a:lnSpc>
                        <a:spcBef>
                          <a:spcPts val="0"/>
                        </a:spcBef>
                        <a:spcAft>
                          <a:spcPts val="0"/>
                        </a:spcAft>
                        <a:buNone/>
                      </a:pPr>
                      <a:r>
                        <a:rPr lang="en" sz="1300"/>
                        <a:t>ANOVA</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solidFill>
                      <a:srgbClr val="D9D2E9"/>
                    </a:solidFill>
                  </a:tcPr>
                </a:tc>
                <a:tc hMerge="1"/>
                <a:tc hMerge="1"/>
                <a:tc hMerge="1"/>
                <a:tc hMerge="1"/>
                <a:tc hMerge="1"/>
                <a:tc hMerge="1"/>
                <a:tc gridSpan="2">
                  <a:txBody>
                    <a:bodyPr/>
                    <a:lstStyle/>
                    <a:p>
                      <a:pPr indent="0" lvl="0" marL="0" rtl="0" algn="l">
                        <a:lnSpc>
                          <a:spcPct val="115000"/>
                        </a:lnSpc>
                        <a:spcBef>
                          <a:spcPts val="0"/>
                        </a:spcBef>
                        <a:spcAft>
                          <a:spcPts val="0"/>
                        </a:spcAft>
                        <a:buNone/>
                      </a:pPr>
                      <a:r>
                        <a:rPr lang="en" sz="1300"/>
                        <a:t>Logistic Regression</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solidFill>
                      <a:srgbClr val="D0E0E3"/>
                    </a:solidFill>
                  </a:tcPr>
                </a:tc>
                <a:tc hMerge="1"/>
              </a:tr>
              <a:tr h="379150">
                <a:tc>
                  <a:txBody>
                    <a:bodyPr/>
                    <a:lstStyle/>
                    <a:p>
                      <a:pPr indent="0" lvl="0" marL="0" rtl="0" algn="r">
                        <a:lnSpc>
                          <a:spcPct val="115000"/>
                        </a:lnSpc>
                        <a:spcBef>
                          <a:spcPts val="0"/>
                        </a:spcBef>
                        <a:spcAft>
                          <a:spcPts val="0"/>
                        </a:spcAft>
                        <a:buNone/>
                      </a:pPr>
                      <a:r>
                        <a:rPr lang="en" sz="1300"/>
                        <a:t>MH Inventory</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CESD</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STAI</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MDI</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RS</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BDS</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SPAS</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AUDIT</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CESD - Status</a:t>
                      </a:r>
                      <a:endParaRPr sz="1300"/>
                    </a:p>
                  </a:txBody>
                  <a:tcPr marT="19050" marB="19050" marR="28575" marL="28575" anchor="b">
                    <a:lnL cap="flat" cmpd="sng" w="7675">
                      <a:solidFill>
                        <a:srgbClr val="000000"/>
                      </a:solidFill>
                      <a:prstDash val="solid"/>
                      <a:round/>
                      <a:headEnd len="sm" w="sm" type="none"/>
                      <a:tailEnd len="sm" w="sm" type="none"/>
                    </a:lnL>
                    <a:lnR cap="flat" cmpd="sng" w="7675">
                      <a:solidFill>
                        <a:srgbClr val="CCCCCC"/>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STAI - Status</a:t>
                      </a:r>
                      <a:endParaRPr sz="1300"/>
                    </a:p>
                  </a:txBody>
                  <a:tcPr marT="19050" marB="19050" marR="28575" marL="28575" anchor="b">
                    <a:lnL cap="flat" cmpd="sng" w="7675">
                      <a:solidFill>
                        <a:srgbClr val="CCCCCC"/>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r>
              <a:tr h="437025">
                <a:tc>
                  <a:txBody>
                    <a:bodyPr/>
                    <a:lstStyle/>
                    <a:p>
                      <a:pPr indent="0" lvl="0" marL="0" rtl="0" algn="r">
                        <a:lnSpc>
                          <a:spcPct val="115000"/>
                        </a:lnSpc>
                        <a:spcBef>
                          <a:spcPts val="0"/>
                        </a:spcBef>
                        <a:spcAft>
                          <a:spcPts val="0"/>
                        </a:spcAft>
                        <a:buNone/>
                      </a:pPr>
                      <a:r>
                        <a:rPr lang="en" sz="1300"/>
                        <a:t>R^2</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0.180</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0.208</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300"/>
                        <a:t>0.099</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0.163</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0.294</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1300"/>
                        <a:t>0.189</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0.326</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1300"/>
                        <a:t>0.082</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CCCCCC"/>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0.121</a:t>
                      </a:r>
                      <a:endParaRPr sz="1300"/>
                    </a:p>
                  </a:txBody>
                  <a:tcPr marT="19050" marB="19050" marR="28575" marL="28575" anchor="ctr">
                    <a:lnL cap="flat" cmpd="sng" w="7675">
                      <a:solidFill>
                        <a:srgbClr val="CCCCCC"/>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w="7675">
                      <a:solidFill>
                        <a:srgbClr val="CCCCCC"/>
                      </a:solidFill>
                      <a:prstDash val="solid"/>
                      <a:round/>
                      <a:headEnd len="sm" w="sm" type="none"/>
                      <a:tailEnd len="sm" w="sm" type="none"/>
                    </a:lnB>
                  </a:tcPr>
                </a:tc>
              </a:tr>
              <a:tr h="460275">
                <a:tc>
                  <a:txBody>
                    <a:bodyPr/>
                    <a:lstStyle/>
                    <a:p>
                      <a:pPr indent="0" lvl="0" marL="0" rtl="0" algn="r">
                        <a:lnSpc>
                          <a:spcPct val="115000"/>
                        </a:lnSpc>
                        <a:spcBef>
                          <a:spcPts val="0"/>
                        </a:spcBef>
                        <a:spcAft>
                          <a:spcPts val="0"/>
                        </a:spcAft>
                        <a:buNone/>
                      </a:pPr>
                      <a:r>
                        <a:rPr lang="en" sz="1300"/>
                        <a:t>AIC</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219</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1300"/>
                        <a:t>270</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266</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228</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300"/>
                        <a:t>237</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262</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154</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1300"/>
                        <a:t>N/A</a:t>
                      </a:r>
                      <a:endParaRPr sz="1300"/>
                    </a:p>
                  </a:txBody>
                  <a:tcPr marT="19050" marB="19050" marR="28575" marL="28575" anchor="ctr">
                    <a:lnL cap="flat" cmpd="sng" w="7675">
                      <a:solidFill>
                        <a:srgbClr val="000000"/>
                      </a:solidFill>
                      <a:prstDash val="solid"/>
                      <a:round/>
                      <a:headEnd len="sm" w="sm" type="none"/>
                      <a:tailEnd len="sm" w="sm" type="none"/>
                    </a:lnL>
                    <a:lnR cap="flat" cmpd="sng" w="7675">
                      <a:solidFill>
                        <a:srgbClr val="CCCCCC"/>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N/A</a:t>
                      </a:r>
                      <a:endParaRPr sz="1300"/>
                    </a:p>
                  </a:txBody>
                  <a:tcPr marT="19050" marB="19050" marR="28575" marL="28575" anchor="ctr">
                    <a:lnL cap="flat" cmpd="sng" w="7675">
                      <a:solidFill>
                        <a:srgbClr val="CCCCCC"/>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CCCCCC"/>
                      </a:solidFill>
                      <a:prstDash val="solid"/>
                      <a:round/>
                      <a:headEnd len="sm" w="sm" type="none"/>
                      <a:tailEnd len="sm" w="sm" type="none"/>
                    </a:lnT>
                    <a:lnB cap="flat" cmpd="sng" w="7675">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45"/>
          <p:cNvSpPr txBox="1"/>
          <p:nvPr/>
        </p:nvSpPr>
        <p:spPr>
          <a:xfrm>
            <a:off x="466025" y="309150"/>
            <a:ext cx="6645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Montserrat ExtraBold"/>
                <a:ea typeface="Montserrat ExtraBold"/>
                <a:cs typeface="Montserrat ExtraBold"/>
                <a:sym typeface="Montserrat ExtraBold"/>
              </a:rPr>
              <a:t>Conclusions </a:t>
            </a:r>
            <a:endParaRPr sz="4500">
              <a:solidFill>
                <a:schemeClr val="lt1"/>
              </a:solidFill>
              <a:latin typeface="Montserrat ExtraBold"/>
              <a:ea typeface="Montserrat ExtraBold"/>
              <a:cs typeface="Montserrat ExtraBold"/>
              <a:sym typeface="Montserrat ExtraBold"/>
            </a:endParaRPr>
          </a:p>
        </p:txBody>
      </p:sp>
      <p:sp>
        <p:nvSpPr>
          <p:cNvPr id="320" name="Google Shape;320;p45"/>
          <p:cNvSpPr txBox="1"/>
          <p:nvPr/>
        </p:nvSpPr>
        <p:spPr>
          <a:xfrm>
            <a:off x="4935625" y="423575"/>
            <a:ext cx="365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Medium"/>
              <a:ea typeface="Montserrat Medium"/>
              <a:cs typeface="Montserrat Medium"/>
              <a:sym typeface="Montserrat Medium"/>
            </a:endParaRPr>
          </a:p>
        </p:txBody>
      </p:sp>
      <p:sp>
        <p:nvSpPr>
          <p:cNvPr id="321" name="Google Shape;321;p45"/>
          <p:cNvSpPr txBox="1"/>
          <p:nvPr/>
        </p:nvSpPr>
        <p:spPr>
          <a:xfrm>
            <a:off x="2972700" y="4358175"/>
            <a:ext cx="5655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solidFill>
                <a:schemeClr val="lt1"/>
              </a:solidFill>
              <a:latin typeface="Montserrat"/>
              <a:ea typeface="Montserrat"/>
              <a:cs typeface="Montserrat"/>
              <a:sym typeface="Montserrat"/>
            </a:endParaRPr>
          </a:p>
        </p:txBody>
      </p:sp>
      <p:pic>
        <p:nvPicPr>
          <p:cNvPr id="322" name="Google Shape;322;p45"/>
          <p:cNvPicPr preferRelativeResize="0"/>
          <p:nvPr/>
        </p:nvPicPr>
        <p:blipFill>
          <a:blip r:embed="rId4">
            <a:alphaModFix/>
          </a:blip>
          <a:stretch>
            <a:fillRect/>
          </a:stretch>
        </p:blipFill>
        <p:spPr>
          <a:xfrm>
            <a:off x="6520525" y="2343850"/>
            <a:ext cx="2065500" cy="1652400"/>
          </a:xfrm>
          <a:prstGeom prst="rect">
            <a:avLst/>
          </a:prstGeom>
          <a:noFill/>
          <a:ln cap="flat" cmpd="sng" w="28575">
            <a:solidFill>
              <a:srgbClr val="E9CF11"/>
            </a:solidFill>
            <a:prstDash val="solid"/>
            <a:round/>
            <a:headEnd len="sm" w="sm" type="none"/>
            <a:tailEnd len="sm" w="sm" type="none"/>
          </a:ln>
        </p:spPr>
      </p:pic>
      <p:pic>
        <p:nvPicPr>
          <p:cNvPr id="323" name="Google Shape;323;p45"/>
          <p:cNvPicPr preferRelativeResize="0"/>
          <p:nvPr/>
        </p:nvPicPr>
        <p:blipFill>
          <a:blip r:embed="rId5">
            <a:alphaModFix/>
          </a:blip>
          <a:stretch>
            <a:fillRect/>
          </a:stretch>
        </p:blipFill>
        <p:spPr>
          <a:xfrm>
            <a:off x="626425" y="1346603"/>
            <a:ext cx="306500" cy="307625"/>
          </a:xfrm>
          <a:prstGeom prst="rect">
            <a:avLst/>
          </a:prstGeom>
          <a:noFill/>
          <a:ln>
            <a:noFill/>
          </a:ln>
        </p:spPr>
      </p:pic>
      <p:pic>
        <p:nvPicPr>
          <p:cNvPr id="324" name="Google Shape;324;p45"/>
          <p:cNvPicPr preferRelativeResize="0"/>
          <p:nvPr/>
        </p:nvPicPr>
        <p:blipFill>
          <a:blip r:embed="rId5">
            <a:alphaModFix/>
          </a:blip>
          <a:stretch>
            <a:fillRect/>
          </a:stretch>
        </p:blipFill>
        <p:spPr>
          <a:xfrm>
            <a:off x="626425" y="1959191"/>
            <a:ext cx="306500" cy="307625"/>
          </a:xfrm>
          <a:prstGeom prst="rect">
            <a:avLst/>
          </a:prstGeom>
          <a:noFill/>
          <a:ln>
            <a:noFill/>
          </a:ln>
        </p:spPr>
      </p:pic>
      <p:sp>
        <p:nvSpPr>
          <p:cNvPr id="325" name="Google Shape;325;p45"/>
          <p:cNvSpPr txBox="1"/>
          <p:nvPr/>
        </p:nvSpPr>
        <p:spPr>
          <a:xfrm>
            <a:off x="1032900" y="1269550"/>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Overall Conclusions </a:t>
            </a:r>
            <a:endParaRPr sz="1800">
              <a:solidFill>
                <a:schemeClr val="lt1"/>
              </a:solidFill>
              <a:latin typeface="Montserrat"/>
              <a:ea typeface="Montserrat"/>
              <a:cs typeface="Montserrat"/>
              <a:sym typeface="Montserrat"/>
            </a:endParaRPr>
          </a:p>
        </p:txBody>
      </p:sp>
      <p:sp>
        <p:nvSpPr>
          <p:cNvPr id="326" name="Google Shape;326;p45"/>
          <p:cNvSpPr txBox="1"/>
          <p:nvPr/>
        </p:nvSpPr>
        <p:spPr>
          <a:xfrm>
            <a:off x="1032900" y="1882163"/>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Acknowledgements</a:t>
            </a:r>
            <a:endParaRPr sz="1800">
              <a:solidFill>
                <a:schemeClr val="lt1"/>
              </a:solidFill>
              <a:latin typeface="Montserrat"/>
              <a:ea typeface="Montserrat"/>
              <a:cs typeface="Montserrat"/>
              <a:sym typeface="Montserrat"/>
            </a:endParaRPr>
          </a:p>
        </p:txBody>
      </p:sp>
      <p:sp>
        <p:nvSpPr>
          <p:cNvPr id="327" name="Google Shape;327;p45"/>
          <p:cNvSpPr txBox="1"/>
          <p:nvPr/>
        </p:nvSpPr>
        <p:spPr>
          <a:xfrm>
            <a:off x="1032900" y="2452738"/>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46"/>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Conclusions</a:t>
            </a:r>
            <a:endParaRPr b="1" sz="2800">
              <a:solidFill>
                <a:srgbClr val="0072BC"/>
              </a:solidFill>
              <a:latin typeface="Montserrat"/>
              <a:ea typeface="Montserrat"/>
              <a:cs typeface="Montserrat"/>
              <a:sym typeface="Montserrat"/>
            </a:endParaRPr>
          </a:p>
        </p:txBody>
      </p:sp>
      <p:sp>
        <p:nvSpPr>
          <p:cNvPr id="333" name="Google Shape;333;p46"/>
          <p:cNvSpPr txBox="1"/>
          <p:nvPr/>
        </p:nvSpPr>
        <p:spPr>
          <a:xfrm>
            <a:off x="368050" y="1024175"/>
            <a:ext cx="84120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Throughout our objectives, we have seen that results have typically shown to not be statistically significant.</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This does not mean that in a larger population of people that these connections between training </a:t>
            </a:r>
            <a:r>
              <a:rPr lang="en" sz="1600">
                <a:solidFill>
                  <a:srgbClr val="003767"/>
                </a:solidFill>
                <a:latin typeface="Montserrat"/>
                <a:ea typeface="Montserrat"/>
                <a:cs typeface="Montserrat"/>
                <a:sym typeface="Montserrat"/>
              </a:rPr>
              <a:t>behaviors</a:t>
            </a:r>
            <a:r>
              <a:rPr lang="en" sz="1600">
                <a:solidFill>
                  <a:srgbClr val="003767"/>
                </a:solidFill>
                <a:latin typeface="Montserrat"/>
                <a:ea typeface="Montserrat"/>
                <a:cs typeface="Montserrat"/>
                <a:sym typeface="Montserrat"/>
              </a:rPr>
              <a:t>, substance use, and mental health do not exist.</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These results tell us that our sample did not have meaningful connections.</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Statistical significance can be very difficult to find in datasets of small numbers. </a:t>
            </a:r>
            <a:endParaRPr sz="1600">
              <a:solidFill>
                <a:srgbClr val="003767"/>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47"/>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Acknowledgements</a:t>
            </a:r>
            <a:endParaRPr b="1" sz="2800">
              <a:solidFill>
                <a:srgbClr val="0072BC"/>
              </a:solidFill>
              <a:latin typeface="Montserrat"/>
              <a:ea typeface="Montserrat"/>
              <a:cs typeface="Montserrat"/>
              <a:sym typeface="Montserrat"/>
            </a:endParaRPr>
          </a:p>
        </p:txBody>
      </p:sp>
      <p:sp>
        <p:nvSpPr>
          <p:cNvPr id="339" name="Google Shape;339;p47"/>
          <p:cNvSpPr txBox="1"/>
          <p:nvPr/>
        </p:nvSpPr>
        <p:spPr>
          <a:xfrm>
            <a:off x="423425" y="1024175"/>
            <a:ext cx="8356500" cy="800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Our C</a:t>
            </a:r>
            <a:r>
              <a:rPr lang="en" sz="1600">
                <a:solidFill>
                  <a:srgbClr val="003767"/>
                </a:solidFill>
                <a:latin typeface="Montserrat"/>
                <a:ea typeface="Montserrat"/>
                <a:cs typeface="Montserrat"/>
                <a:sym typeface="Montserrat"/>
              </a:rPr>
              <a:t>lient</a:t>
            </a:r>
            <a:r>
              <a:rPr lang="en" sz="1600">
                <a:solidFill>
                  <a:srgbClr val="003767"/>
                </a:solidFill>
                <a:latin typeface="Montserrat"/>
                <a:ea typeface="Montserrat"/>
                <a:cs typeface="Montserrat"/>
                <a:sym typeface="Montserrat"/>
              </a:rPr>
              <a:t> Dr. SantaBarbara.</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Our Professor Dr. St. Hilaire.</a:t>
            </a:r>
            <a:endParaRPr sz="1600">
              <a:solidFill>
                <a:srgbClr val="003767"/>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48"/>
          <p:cNvSpPr txBox="1"/>
          <p:nvPr/>
        </p:nvSpPr>
        <p:spPr>
          <a:xfrm>
            <a:off x="466025" y="309150"/>
            <a:ext cx="6645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Montserrat ExtraBold"/>
                <a:ea typeface="Montserrat ExtraBold"/>
                <a:cs typeface="Montserrat ExtraBold"/>
                <a:sym typeface="Montserrat ExtraBold"/>
              </a:rPr>
              <a:t>Thank you!</a:t>
            </a:r>
            <a:endParaRPr sz="4500">
              <a:solidFill>
                <a:schemeClr val="lt1"/>
              </a:solidFill>
              <a:latin typeface="Montserrat ExtraBold"/>
              <a:ea typeface="Montserrat ExtraBold"/>
              <a:cs typeface="Montserrat ExtraBold"/>
              <a:sym typeface="Montserrat ExtraBold"/>
            </a:endParaRPr>
          </a:p>
        </p:txBody>
      </p:sp>
      <p:sp>
        <p:nvSpPr>
          <p:cNvPr id="345" name="Google Shape;345;p48"/>
          <p:cNvSpPr txBox="1"/>
          <p:nvPr/>
        </p:nvSpPr>
        <p:spPr>
          <a:xfrm>
            <a:off x="4935625" y="423575"/>
            <a:ext cx="365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Medium"/>
              <a:ea typeface="Montserrat Medium"/>
              <a:cs typeface="Montserrat Medium"/>
              <a:sym typeface="Montserrat Medium"/>
            </a:endParaRPr>
          </a:p>
        </p:txBody>
      </p:sp>
      <p:sp>
        <p:nvSpPr>
          <p:cNvPr id="346" name="Google Shape;346;p48"/>
          <p:cNvSpPr txBox="1"/>
          <p:nvPr/>
        </p:nvSpPr>
        <p:spPr>
          <a:xfrm>
            <a:off x="2972700" y="4358175"/>
            <a:ext cx="5655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solidFill>
                <a:schemeClr val="lt1"/>
              </a:solidFill>
              <a:latin typeface="Montserrat"/>
              <a:ea typeface="Montserrat"/>
              <a:cs typeface="Montserrat"/>
              <a:sym typeface="Montserrat"/>
            </a:endParaRPr>
          </a:p>
        </p:txBody>
      </p:sp>
      <p:pic>
        <p:nvPicPr>
          <p:cNvPr id="347" name="Google Shape;347;p48"/>
          <p:cNvPicPr preferRelativeResize="0"/>
          <p:nvPr/>
        </p:nvPicPr>
        <p:blipFill>
          <a:blip r:embed="rId4">
            <a:alphaModFix/>
          </a:blip>
          <a:stretch>
            <a:fillRect/>
          </a:stretch>
        </p:blipFill>
        <p:spPr>
          <a:xfrm>
            <a:off x="6520525" y="2343850"/>
            <a:ext cx="2065500" cy="1652400"/>
          </a:xfrm>
          <a:prstGeom prst="rect">
            <a:avLst/>
          </a:prstGeom>
          <a:noFill/>
          <a:ln cap="flat" cmpd="sng" w="28575">
            <a:solidFill>
              <a:srgbClr val="E9CF11"/>
            </a:solidFill>
            <a:prstDash val="solid"/>
            <a:round/>
            <a:headEnd len="sm" w="sm" type="none"/>
            <a:tailEnd len="sm" w="sm" type="none"/>
          </a:ln>
        </p:spPr>
      </p:pic>
      <p:pic>
        <p:nvPicPr>
          <p:cNvPr id="348" name="Google Shape;348;p48"/>
          <p:cNvPicPr preferRelativeResize="0"/>
          <p:nvPr/>
        </p:nvPicPr>
        <p:blipFill>
          <a:blip r:embed="rId5">
            <a:alphaModFix/>
          </a:blip>
          <a:stretch>
            <a:fillRect/>
          </a:stretch>
        </p:blipFill>
        <p:spPr>
          <a:xfrm>
            <a:off x="626425" y="1346603"/>
            <a:ext cx="306500" cy="307625"/>
          </a:xfrm>
          <a:prstGeom prst="rect">
            <a:avLst/>
          </a:prstGeom>
          <a:noFill/>
          <a:ln>
            <a:noFill/>
          </a:ln>
        </p:spPr>
      </p:pic>
      <p:sp>
        <p:nvSpPr>
          <p:cNvPr id="349" name="Google Shape;349;p48"/>
          <p:cNvSpPr txBox="1"/>
          <p:nvPr/>
        </p:nvSpPr>
        <p:spPr>
          <a:xfrm>
            <a:off x="1032900" y="1269550"/>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Questions?</a:t>
            </a:r>
            <a:endParaRPr sz="18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Early </a:t>
            </a:r>
            <a:r>
              <a:rPr b="1" lang="en" sz="2800">
                <a:solidFill>
                  <a:srgbClr val="0072BC"/>
                </a:solidFill>
                <a:latin typeface="Montserrat"/>
                <a:ea typeface="Montserrat"/>
                <a:cs typeface="Montserrat"/>
                <a:sym typeface="Montserrat"/>
              </a:rPr>
              <a:t>Setbacks</a:t>
            </a:r>
            <a:endParaRPr b="1" sz="2800">
              <a:solidFill>
                <a:srgbClr val="0072BC"/>
              </a:solidFill>
              <a:latin typeface="Montserrat"/>
              <a:ea typeface="Montserrat"/>
              <a:cs typeface="Montserrat"/>
              <a:sym typeface="Montserrat"/>
            </a:endParaRPr>
          </a:p>
        </p:txBody>
      </p:sp>
      <p:sp>
        <p:nvSpPr>
          <p:cNvPr id="94" name="Google Shape;94;p16"/>
          <p:cNvSpPr txBox="1"/>
          <p:nvPr/>
        </p:nvSpPr>
        <p:spPr>
          <a:xfrm>
            <a:off x="423425" y="697775"/>
            <a:ext cx="8356500" cy="280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38735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Our initial dataset pertained to HIV patients and was being provided to us by Johns Hopkins.</a:t>
            </a:r>
            <a:endParaRPr sz="1600">
              <a:solidFill>
                <a:srgbClr val="003767"/>
              </a:solidFill>
              <a:latin typeface="Montserrat"/>
              <a:ea typeface="Montserrat"/>
              <a:cs typeface="Montserrat"/>
              <a:sym typeface="Montserrat"/>
            </a:endParaRPr>
          </a:p>
          <a:p>
            <a:pPr indent="-38735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Due to </a:t>
            </a:r>
            <a:r>
              <a:rPr lang="en" sz="1600">
                <a:solidFill>
                  <a:srgbClr val="003767"/>
                </a:solidFill>
                <a:latin typeface="Montserrat"/>
                <a:ea typeface="Montserrat"/>
                <a:cs typeface="Montserrat"/>
                <a:sym typeface="Montserrat"/>
              </a:rPr>
              <a:t>unforeseen</a:t>
            </a:r>
            <a:r>
              <a:rPr lang="en" sz="1600">
                <a:solidFill>
                  <a:srgbClr val="003767"/>
                </a:solidFill>
                <a:latin typeface="Montserrat"/>
                <a:ea typeface="Montserrat"/>
                <a:cs typeface="Montserrat"/>
                <a:sym typeface="Montserrat"/>
              </a:rPr>
              <a:t> circumstances with the data being able to be </a:t>
            </a:r>
            <a:r>
              <a:rPr lang="en" sz="1600">
                <a:solidFill>
                  <a:srgbClr val="003767"/>
                </a:solidFill>
                <a:latin typeface="Montserrat"/>
                <a:ea typeface="Montserrat"/>
                <a:cs typeface="Montserrat"/>
                <a:sym typeface="Montserrat"/>
              </a:rPr>
              <a:t>transferred</a:t>
            </a:r>
            <a:r>
              <a:rPr lang="en" sz="1600">
                <a:solidFill>
                  <a:srgbClr val="003767"/>
                </a:solidFill>
                <a:latin typeface="Montserrat"/>
                <a:ea typeface="Montserrat"/>
                <a:cs typeface="Montserrat"/>
                <a:sym typeface="Montserrat"/>
              </a:rPr>
              <a:t> to us, we could not get it until Christmas at the earliest.</a:t>
            </a:r>
            <a:endParaRPr sz="1600">
              <a:solidFill>
                <a:srgbClr val="003767"/>
              </a:solidFill>
              <a:latin typeface="Montserrat"/>
              <a:ea typeface="Montserrat"/>
              <a:cs typeface="Montserrat"/>
              <a:sym typeface="Montserrat"/>
            </a:endParaRPr>
          </a:p>
          <a:p>
            <a:pPr indent="-38735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This was very unexpected and caused us to lose nearly 10 weeks of time that we could’ve spent analyzing another data set.</a:t>
            </a:r>
            <a:endParaRPr sz="1600">
              <a:solidFill>
                <a:srgbClr val="003767"/>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7"/>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Background Information</a:t>
            </a:r>
            <a:endParaRPr b="1" sz="2800">
              <a:solidFill>
                <a:srgbClr val="0072BC"/>
              </a:solidFill>
              <a:latin typeface="Montserrat"/>
              <a:ea typeface="Montserrat"/>
              <a:cs typeface="Montserrat"/>
              <a:sym typeface="Montserrat"/>
            </a:endParaRPr>
          </a:p>
        </p:txBody>
      </p:sp>
      <p:sp>
        <p:nvSpPr>
          <p:cNvPr id="100" name="Google Shape;100;p17"/>
          <p:cNvSpPr txBox="1"/>
          <p:nvPr/>
        </p:nvSpPr>
        <p:spPr>
          <a:xfrm>
            <a:off x="423425" y="607150"/>
            <a:ext cx="8356500" cy="384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Muscle dysmorphia is a psychological condition where individuals feel distress or dissatisfaction with the size, shape, or appearance of their muscles. It's often associated with body image issues and a perceived discrepancy between one's actual muscle mass and the desired or expected level of muscularity.</a:t>
            </a:r>
            <a:endParaRPr sz="1600">
              <a:solidFill>
                <a:srgbClr val="003767"/>
              </a:solidFill>
              <a:latin typeface="Montserrat"/>
              <a:ea typeface="Montserrat"/>
              <a:cs typeface="Montserrat"/>
              <a:sym typeface="Montserrat"/>
            </a:endParaRPr>
          </a:p>
          <a:p>
            <a:pPr indent="0" lvl="0" marL="457200" rtl="0" algn="l">
              <a:lnSpc>
                <a:spcPct val="150000"/>
              </a:lnSpc>
              <a:spcBef>
                <a:spcPts val="120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1200"/>
              </a:spcBef>
              <a:spcAft>
                <a:spcPts val="0"/>
              </a:spcAft>
              <a:buClr>
                <a:srgbClr val="003767"/>
              </a:buClr>
              <a:buSzPts val="1600"/>
              <a:buFont typeface="Montserrat"/>
              <a:buChar char="●"/>
            </a:pPr>
            <a:r>
              <a:rPr b="1" lang="en" sz="1600" u="sng">
                <a:solidFill>
                  <a:srgbClr val="003767"/>
                </a:solidFill>
                <a:latin typeface="Montserrat"/>
                <a:ea typeface="Montserrat"/>
                <a:cs typeface="Montserrat"/>
                <a:sym typeface="Montserrat"/>
              </a:rPr>
              <a:t>Overall Goal:</a:t>
            </a:r>
            <a:r>
              <a:rPr lang="en" sz="1600">
                <a:solidFill>
                  <a:srgbClr val="003767"/>
                </a:solidFill>
                <a:latin typeface="Montserrat"/>
                <a:ea typeface="Montserrat"/>
                <a:cs typeface="Montserrat"/>
                <a:sym typeface="Montserrat"/>
              </a:rPr>
              <a:t> To find patterns and correlations between factors that can tell us if an </a:t>
            </a:r>
            <a:r>
              <a:rPr lang="en" sz="1600">
                <a:solidFill>
                  <a:srgbClr val="003767"/>
                </a:solidFill>
                <a:latin typeface="Montserrat"/>
                <a:ea typeface="Montserrat"/>
                <a:cs typeface="Montserrat"/>
                <a:sym typeface="Montserrat"/>
              </a:rPr>
              <a:t>individual</a:t>
            </a:r>
            <a:r>
              <a:rPr lang="en" sz="1600">
                <a:solidFill>
                  <a:srgbClr val="003767"/>
                </a:solidFill>
                <a:latin typeface="Montserrat"/>
                <a:ea typeface="Montserrat"/>
                <a:cs typeface="Montserrat"/>
                <a:sym typeface="Montserrat"/>
              </a:rPr>
              <a:t> suffers from muscle dysmorphia</a:t>
            </a:r>
            <a:r>
              <a:rPr lang="en" sz="1600">
                <a:solidFill>
                  <a:srgbClr val="003767"/>
                </a:solidFill>
                <a:latin typeface="Montserrat"/>
                <a:ea typeface="Montserrat"/>
                <a:cs typeface="Montserrat"/>
                <a:sym typeface="Montserrat"/>
              </a:rPr>
              <a:t>.</a:t>
            </a:r>
            <a:endParaRPr sz="1600">
              <a:solidFill>
                <a:srgbClr val="003767"/>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8"/>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Objectives</a:t>
            </a:r>
            <a:endParaRPr b="1" sz="2800">
              <a:solidFill>
                <a:srgbClr val="0072BC"/>
              </a:solidFill>
              <a:latin typeface="Montserrat"/>
              <a:ea typeface="Montserrat"/>
              <a:cs typeface="Montserrat"/>
              <a:sym typeface="Montserrat"/>
            </a:endParaRPr>
          </a:p>
        </p:txBody>
      </p:sp>
      <p:sp>
        <p:nvSpPr>
          <p:cNvPr id="106" name="Google Shape;106;p18"/>
          <p:cNvSpPr txBox="1"/>
          <p:nvPr/>
        </p:nvSpPr>
        <p:spPr>
          <a:xfrm>
            <a:off x="423425" y="1024175"/>
            <a:ext cx="8356500" cy="42792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Objective 1:</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Characterize resistance training behavior, and mental health, in a sample of men with symptoms of muscle dysmorphia.</a:t>
            </a:r>
            <a:endParaRPr b="1"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Objective 2:</a:t>
            </a:r>
            <a:endParaRPr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Explore whether a worse mental health, including symptoms of muscle dysmorphia, are associated with more frequent and intense resistance training behaviors. </a:t>
            </a:r>
            <a:endParaRPr b="1"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Objective 3: </a:t>
            </a:r>
            <a:endParaRPr b="1" sz="1600">
              <a:solidFill>
                <a:srgbClr val="003767"/>
              </a:solidFill>
              <a:latin typeface="Montserrat"/>
              <a:ea typeface="Montserrat"/>
              <a:cs typeface="Montserrat"/>
              <a:sym typeface="Montserrat"/>
            </a:endParaRPr>
          </a:p>
          <a:p>
            <a:pPr indent="-330200" lvl="1" marL="914400" rtl="0" algn="l">
              <a:lnSpc>
                <a:spcPct val="150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Explore any associations between mental health and substance and supplement use. </a:t>
            </a:r>
            <a:endParaRPr b="1" sz="1600">
              <a:solidFill>
                <a:srgbClr val="003767"/>
              </a:solidFill>
              <a:latin typeface="Montserrat"/>
              <a:ea typeface="Montserrat"/>
              <a:cs typeface="Montserrat"/>
              <a:sym typeface="Montserrat"/>
            </a:endParaRPr>
          </a:p>
          <a:p>
            <a:pPr indent="0" lvl="0" marL="45720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Why is This Important</a:t>
            </a:r>
            <a:endParaRPr b="1" sz="2800">
              <a:solidFill>
                <a:srgbClr val="0072BC"/>
              </a:solidFill>
              <a:latin typeface="Montserrat"/>
              <a:ea typeface="Montserrat"/>
              <a:cs typeface="Montserrat"/>
              <a:sym typeface="Montserrat"/>
            </a:endParaRPr>
          </a:p>
        </p:txBody>
      </p:sp>
      <p:sp>
        <p:nvSpPr>
          <p:cNvPr id="112" name="Google Shape;112;p19"/>
          <p:cNvSpPr txBox="1"/>
          <p:nvPr/>
        </p:nvSpPr>
        <p:spPr>
          <a:xfrm>
            <a:off x="344000" y="989225"/>
            <a:ext cx="4332600" cy="4202100"/>
          </a:xfrm>
          <a:prstGeom prst="rect">
            <a:avLst/>
          </a:prstGeom>
          <a:noFill/>
          <a:ln>
            <a:noFill/>
          </a:ln>
        </p:spPr>
        <p:txBody>
          <a:bodyPr anchorCtr="0" anchor="t" bIns="91425" lIns="91425" spcFirstLastPara="1" rIns="91425" wrap="square" tIns="91425">
            <a:spAutoFit/>
          </a:bodyPr>
          <a:lstStyle/>
          <a:p>
            <a:pPr indent="-311150" lvl="0" marL="457200" rtl="0" algn="l">
              <a:lnSpc>
                <a:spcPct val="125000"/>
              </a:lnSpc>
              <a:spcBef>
                <a:spcPts val="1200"/>
              </a:spcBef>
              <a:spcAft>
                <a:spcPts val="0"/>
              </a:spcAft>
              <a:buClr>
                <a:srgbClr val="003767"/>
              </a:buClr>
              <a:buSzPts val="1300"/>
              <a:buFont typeface="Montserrat"/>
              <a:buChar char="●"/>
            </a:pPr>
            <a:r>
              <a:rPr b="1" lang="en" u="sng">
                <a:solidFill>
                  <a:srgbClr val="003767"/>
                </a:solidFill>
                <a:latin typeface="Montserrat"/>
                <a:ea typeface="Montserrat"/>
                <a:cs typeface="Montserrat"/>
                <a:sym typeface="Montserrat"/>
              </a:rPr>
              <a:t>Helps us Understand Mental Health</a:t>
            </a:r>
            <a:r>
              <a:rPr lang="en">
                <a:solidFill>
                  <a:srgbClr val="003767"/>
                </a:solidFill>
                <a:latin typeface="Montserrat"/>
                <a:ea typeface="Montserrat"/>
                <a:cs typeface="Montserrat"/>
                <a:sym typeface="Montserrat"/>
              </a:rPr>
              <a:t> 	</a:t>
            </a:r>
            <a:r>
              <a:rPr lang="en" sz="1300">
                <a:solidFill>
                  <a:srgbClr val="003767"/>
                </a:solidFill>
                <a:latin typeface="Montserrat"/>
                <a:ea typeface="Montserrat"/>
                <a:cs typeface="Montserrat"/>
                <a:sym typeface="Montserrat"/>
              </a:rPr>
              <a:t>- Can have a profound impact on an individual's mental well-being, leading to distress, anxiety, and even depression.</a:t>
            </a:r>
            <a:endParaRPr sz="1300">
              <a:solidFill>
                <a:srgbClr val="003767"/>
              </a:solidFill>
              <a:latin typeface="Montserrat"/>
              <a:ea typeface="Montserrat"/>
              <a:cs typeface="Montserrat"/>
              <a:sym typeface="Montserrat"/>
            </a:endParaRPr>
          </a:p>
          <a:p>
            <a:pPr indent="-311150" lvl="0" marL="457200" rtl="0" algn="l">
              <a:lnSpc>
                <a:spcPct val="125000"/>
              </a:lnSpc>
              <a:spcBef>
                <a:spcPts val="1200"/>
              </a:spcBef>
              <a:spcAft>
                <a:spcPts val="0"/>
              </a:spcAft>
              <a:buClr>
                <a:srgbClr val="003767"/>
              </a:buClr>
              <a:buSzPts val="1300"/>
              <a:buFont typeface="Montserrat"/>
              <a:buChar char="●"/>
            </a:pPr>
            <a:r>
              <a:rPr b="1" lang="en" u="sng">
                <a:solidFill>
                  <a:srgbClr val="003767"/>
                </a:solidFill>
                <a:latin typeface="Montserrat"/>
                <a:ea typeface="Montserrat"/>
                <a:cs typeface="Montserrat"/>
                <a:sym typeface="Montserrat"/>
              </a:rPr>
              <a:t>Prevention and Education</a:t>
            </a:r>
            <a:r>
              <a:rPr lang="en">
                <a:solidFill>
                  <a:srgbClr val="003767"/>
                </a:solidFill>
                <a:latin typeface="Montserrat"/>
                <a:ea typeface="Montserrat"/>
                <a:cs typeface="Montserrat"/>
                <a:sym typeface="Montserrat"/>
              </a:rPr>
              <a:t> </a:t>
            </a:r>
            <a:r>
              <a:rPr lang="en" sz="1300">
                <a:solidFill>
                  <a:srgbClr val="003767"/>
                </a:solidFill>
                <a:latin typeface="Montserrat"/>
                <a:ea typeface="Montserrat"/>
                <a:cs typeface="Montserrat"/>
                <a:sym typeface="Montserrat"/>
              </a:rPr>
              <a:t>                     	- Can raise awareness and educate people about the factors that contribute to body dissatisfaction and unhealthy behaviors related to body image.</a:t>
            </a:r>
            <a:endParaRPr sz="1300">
              <a:solidFill>
                <a:srgbClr val="003767"/>
              </a:solidFill>
              <a:latin typeface="Montserrat"/>
              <a:ea typeface="Montserrat"/>
              <a:cs typeface="Montserrat"/>
              <a:sym typeface="Montserrat"/>
            </a:endParaRPr>
          </a:p>
          <a:p>
            <a:pPr indent="-311150" lvl="0" marL="457200" rtl="0" algn="l">
              <a:lnSpc>
                <a:spcPct val="125000"/>
              </a:lnSpc>
              <a:spcBef>
                <a:spcPts val="1200"/>
              </a:spcBef>
              <a:spcAft>
                <a:spcPts val="0"/>
              </a:spcAft>
              <a:buClr>
                <a:srgbClr val="003767"/>
              </a:buClr>
              <a:buSzPts val="1300"/>
              <a:buFont typeface="Montserrat"/>
              <a:buChar char="●"/>
            </a:pPr>
            <a:r>
              <a:rPr b="1" lang="en" u="sng">
                <a:solidFill>
                  <a:srgbClr val="003767"/>
                </a:solidFill>
                <a:latin typeface="Montserrat"/>
                <a:ea typeface="Montserrat"/>
                <a:cs typeface="Montserrat"/>
                <a:sym typeface="Montserrat"/>
              </a:rPr>
              <a:t>Impact on Physical Health</a:t>
            </a:r>
            <a:r>
              <a:rPr lang="en" sz="1300">
                <a:solidFill>
                  <a:srgbClr val="003767"/>
                </a:solidFill>
                <a:latin typeface="Montserrat"/>
                <a:ea typeface="Montserrat"/>
                <a:cs typeface="Montserrat"/>
                <a:sym typeface="Montserrat"/>
              </a:rPr>
              <a:t>                                - Can lead to extreme behaviors like excessive exercise or steroid use, which can have detrimental effects on physical health.</a:t>
            </a:r>
            <a:endParaRPr sz="1300">
              <a:solidFill>
                <a:srgbClr val="003767"/>
              </a:solidFill>
              <a:latin typeface="Montserrat"/>
              <a:ea typeface="Montserrat"/>
              <a:cs typeface="Montserrat"/>
              <a:sym typeface="Montserrat"/>
            </a:endParaRPr>
          </a:p>
          <a:p>
            <a:pPr indent="0" lvl="0" marL="457200" rtl="0" algn="l">
              <a:lnSpc>
                <a:spcPct val="115000"/>
              </a:lnSpc>
              <a:spcBef>
                <a:spcPts val="1200"/>
              </a:spcBef>
              <a:spcAft>
                <a:spcPts val="1200"/>
              </a:spcAft>
              <a:buNone/>
            </a:pPr>
            <a:r>
              <a:t/>
            </a:r>
            <a:endParaRPr sz="1600">
              <a:solidFill>
                <a:srgbClr val="003767"/>
              </a:solidFill>
              <a:latin typeface="Montserrat"/>
              <a:ea typeface="Montserrat"/>
              <a:cs typeface="Montserrat"/>
              <a:sym typeface="Montserrat"/>
            </a:endParaRPr>
          </a:p>
        </p:txBody>
      </p:sp>
      <p:sp>
        <p:nvSpPr>
          <p:cNvPr id="113" name="Google Shape;113;p19"/>
          <p:cNvSpPr txBox="1"/>
          <p:nvPr/>
        </p:nvSpPr>
        <p:spPr>
          <a:xfrm>
            <a:off x="4676700" y="989225"/>
            <a:ext cx="4148700" cy="2828400"/>
          </a:xfrm>
          <a:prstGeom prst="rect">
            <a:avLst/>
          </a:prstGeom>
          <a:noFill/>
          <a:ln>
            <a:noFill/>
          </a:ln>
        </p:spPr>
        <p:txBody>
          <a:bodyPr anchorCtr="0" anchor="t" bIns="91425" lIns="91425" spcFirstLastPara="1" rIns="91425" wrap="square" tIns="91425">
            <a:spAutoFit/>
          </a:bodyPr>
          <a:lstStyle/>
          <a:p>
            <a:pPr indent="-311150" lvl="0" marL="457200" rtl="0" algn="l">
              <a:lnSpc>
                <a:spcPct val="125000"/>
              </a:lnSpc>
              <a:spcBef>
                <a:spcPts val="1200"/>
              </a:spcBef>
              <a:spcAft>
                <a:spcPts val="0"/>
              </a:spcAft>
              <a:buClr>
                <a:srgbClr val="003767"/>
              </a:buClr>
              <a:buSzPts val="1300"/>
              <a:buFont typeface="Montserrat"/>
              <a:buChar char="●"/>
            </a:pPr>
            <a:r>
              <a:rPr b="1" lang="en" u="sng">
                <a:solidFill>
                  <a:srgbClr val="003767"/>
                </a:solidFill>
                <a:latin typeface="Montserrat"/>
                <a:ea typeface="Montserrat"/>
                <a:cs typeface="Montserrat"/>
                <a:sym typeface="Montserrat"/>
              </a:rPr>
              <a:t>Support and Treatment</a:t>
            </a:r>
            <a:r>
              <a:rPr lang="en" sz="1300">
                <a:solidFill>
                  <a:srgbClr val="003767"/>
                </a:solidFill>
                <a:latin typeface="Montserrat"/>
                <a:ea typeface="Montserrat"/>
                <a:cs typeface="Montserrat"/>
                <a:sym typeface="Montserrat"/>
              </a:rPr>
              <a:t>                                 - Research helps in developing better support systems and treatment strategies for individuals experiencing muscle dysphoria. (Ex: therapy &amp; support groups)</a:t>
            </a:r>
            <a:endParaRPr sz="1300">
              <a:solidFill>
                <a:srgbClr val="003767"/>
              </a:solidFill>
              <a:latin typeface="Montserrat"/>
              <a:ea typeface="Montserrat"/>
              <a:cs typeface="Montserrat"/>
              <a:sym typeface="Montserrat"/>
            </a:endParaRPr>
          </a:p>
          <a:p>
            <a:pPr indent="-311150" lvl="0" marL="457200" rtl="0" algn="l">
              <a:lnSpc>
                <a:spcPct val="125000"/>
              </a:lnSpc>
              <a:spcBef>
                <a:spcPts val="1200"/>
              </a:spcBef>
              <a:spcAft>
                <a:spcPts val="0"/>
              </a:spcAft>
              <a:buClr>
                <a:srgbClr val="003767"/>
              </a:buClr>
              <a:buSzPts val="1300"/>
              <a:buFont typeface="Montserrat"/>
              <a:buChar char="●"/>
            </a:pPr>
            <a:r>
              <a:rPr b="1" lang="en" u="sng">
                <a:solidFill>
                  <a:srgbClr val="003767"/>
                </a:solidFill>
                <a:latin typeface="Montserrat"/>
                <a:ea typeface="Montserrat"/>
                <a:cs typeface="Montserrat"/>
                <a:sym typeface="Montserrat"/>
              </a:rPr>
              <a:t>Social and Cultural Implications</a:t>
            </a:r>
            <a:r>
              <a:rPr lang="en" sz="1300">
                <a:solidFill>
                  <a:srgbClr val="003767"/>
                </a:solidFill>
                <a:latin typeface="Montserrat"/>
                <a:ea typeface="Montserrat"/>
                <a:cs typeface="Montserrat"/>
                <a:sym typeface="Montserrat"/>
              </a:rPr>
              <a:t>                 - Muscle dysphoria sheds light on societal and cultural influences on body image standards, particularly those related to muscularity.</a:t>
            </a:r>
            <a:endParaRPr sz="1300">
              <a:solidFill>
                <a:srgbClr val="003767"/>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0"/>
          <p:cNvSpPr txBox="1"/>
          <p:nvPr/>
        </p:nvSpPr>
        <p:spPr>
          <a:xfrm>
            <a:off x="466025" y="309150"/>
            <a:ext cx="4999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Montserrat ExtraBold"/>
                <a:ea typeface="Montserrat ExtraBold"/>
                <a:cs typeface="Montserrat ExtraBold"/>
                <a:sym typeface="Montserrat ExtraBold"/>
              </a:rPr>
              <a:t>Data Collection</a:t>
            </a:r>
            <a:endParaRPr sz="4500">
              <a:solidFill>
                <a:schemeClr val="lt1"/>
              </a:solidFill>
              <a:latin typeface="Montserrat ExtraBold"/>
              <a:ea typeface="Montserrat ExtraBold"/>
              <a:cs typeface="Montserrat ExtraBold"/>
              <a:sym typeface="Montserrat ExtraBold"/>
            </a:endParaRPr>
          </a:p>
        </p:txBody>
      </p:sp>
      <p:sp>
        <p:nvSpPr>
          <p:cNvPr id="119" name="Google Shape;119;p20"/>
          <p:cNvSpPr txBox="1"/>
          <p:nvPr/>
        </p:nvSpPr>
        <p:spPr>
          <a:xfrm>
            <a:off x="466025" y="2383250"/>
            <a:ext cx="332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FDD00"/>
              </a:solidFill>
              <a:latin typeface="Montserrat"/>
              <a:ea typeface="Montserrat"/>
              <a:cs typeface="Montserrat"/>
              <a:sym typeface="Montserrat"/>
            </a:endParaRPr>
          </a:p>
        </p:txBody>
      </p:sp>
      <p:sp>
        <p:nvSpPr>
          <p:cNvPr id="120" name="Google Shape;120;p20"/>
          <p:cNvSpPr txBox="1"/>
          <p:nvPr/>
        </p:nvSpPr>
        <p:spPr>
          <a:xfrm>
            <a:off x="4935625" y="423575"/>
            <a:ext cx="365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Medium"/>
              <a:ea typeface="Montserrat Medium"/>
              <a:cs typeface="Montserrat Medium"/>
              <a:sym typeface="Montserrat Medium"/>
            </a:endParaRPr>
          </a:p>
        </p:txBody>
      </p:sp>
      <p:sp>
        <p:nvSpPr>
          <p:cNvPr id="121" name="Google Shape;121;p20"/>
          <p:cNvSpPr txBox="1"/>
          <p:nvPr/>
        </p:nvSpPr>
        <p:spPr>
          <a:xfrm>
            <a:off x="2972700" y="4358175"/>
            <a:ext cx="5655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22" name="Google Shape;122;p20"/>
          <p:cNvPicPr preferRelativeResize="0"/>
          <p:nvPr/>
        </p:nvPicPr>
        <p:blipFill>
          <a:blip r:embed="rId4">
            <a:alphaModFix/>
          </a:blip>
          <a:stretch>
            <a:fillRect/>
          </a:stretch>
        </p:blipFill>
        <p:spPr>
          <a:xfrm>
            <a:off x="6563100" y="309150"/>
            <a:ext cx="2065500" cy="1652400"/>
          </a:xfrm>
          <a:prstGeom prst="rect">
            <a:avLst/>
          </a:prstGeom>
          <a:noFill/>
          <a:ln cap="flat" cmpd="sng" w="28575">
            <a:solidFill>
              <a:srgbClr val="E9CF11"/>
            </a:solidFill>
            <a:prstDash val="solid"/>
            <a:round/>
            <a:headEnd len="sm" w="sm" type="none"/>
            <a:tailEnd len="sm" w="sm" type="none"/>
          </a:ln>
        </p:spPr>
      </p:pic>
      <p:pic>
        <p:nvPicPr>
          <p:cNvPr id="123" name="Google Shape;123;p20"/>
          <p:cNvPicPr preferRelativeResize="0"/>
          <p:nvPr/>
        </p:nvPicPr>
        <p:blipFill>
          <a:blip r:embed="rId5">
            <a:alphaModFix/>
          </a:blip>
          <a:stretch>
            <a:fillRect/>
          </a:stretch>
        </p:blipFill>
        <p:spPr>
          <a:xfrm>
            <a:off x="626425" y="1346603"/>
            <a:ext cx="306500" cy="307625"/>
          </a:xfrm>
          <a:prstGeom prst="rect">
            <a:avLst/>
          </a:prstGeom>
          <a:noFill/>
          <a:ln>
            <a:noFill/>
          </a:ln>
        </p:spPr>
      </p:pic>
      <p:pic>
        <p:nvPicPr>
          <p:cNvPr id="124" name="Google Shape;124;p20"/>
          <p:cNvPicPr preferRelativeResize="0"/>
          <p:nvPr/>
        </p:nvPicPr>
        <p:blipFill>
          <a:blip r:embed="rId5">
            <a:alphaModFix/>
          </a:blip>
          <a:stretch>
            <a:fillRect/>
          </a:stretch>
        </p:blipFill>
        <p:spPr>
          <a:xfrm>
            <a:off x="626425" y="3122078"/>
            <a:ext cx="306500" cy="307625"/>
          </a:xfrm>
          <a:prstGeom prst="rect">
            <a:avLst/>
          </a:prstGeom>
          <a:noFill/>
          <a:ln>
            <a:noFill/>
          </a:ln>
        </p:spPr>
      </p:pic>
      <p:pic>
        <p:nvPicPr>
          <p:cNvPr id="125" name="Google Shape;125;p20"/>
          <p:cNvPicPr preferRelativeResize="0"/>
          <p:nvPr/>
        </p:nvPicPr>
        <p:blipFill>
          <a:blip r:embed="rId5">
            <a:alphaModFix/>
          </a:blip>
          <a:stretch>
            <a:fillRect/>
          </a:stretch>
        </p:blipFill>
        <p:spPr>
          <a:xfrm>
            <a:off x="626425" y="2571753"/>
            <a:ext cx="306500" cy="307625"/>
          </a:xfrm>
          <a:prstGeom prst="rect">
            <a:avLst/>
          </a:prstGeom>
          <a:noFill/>
          <a:ln>
            <a:noFill/>
          </a:ln>
        </p:spPr>
      </p:pic>
      <p:pic>
        <p:nvPicPr>
          <p:cNvPr id="126" name="Google Shape;126;p20"/>
          <p:cNvPicPr preferRelativeResize="0"/>
          <p:nvPr/>
        </p:nvPicPr>
        <p:blipFill>
          <a:blip r:embed="rId5">
            <a:alphaModFix/>
          </a:blip>
          <a:stretch>
            <a:fillRect/>
          </a:stretch>
        </p:blipFill>
        <p:spPr>
          <a:xfrm>
            <a:off x="626425" y="1959178"/>
            <a:ext cx="306500" cy="307625"/>
          </a:xfrm>
          <a:prstGeom prst="rect">
            <a:avLst/>
          </a:prstGeom>
          <a:noFill/>
          <a:ln>
            <a:noFill/>
          </a:ln>
        </p:spPr>
      </p:pic>
      <p:sp>
        <p:nvSpPr>
          <p:cNvPr id="127" name="Google Shape;127;p20"/>
          <p:cNvSpPr txBox="1"/>
          <p:nvPr/>
        </p:nvSpPr>
        <p:spPr>
          <a:xfrm>
            <a:off x="1032900" y="1269563"/>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Collection</a:t>
            </a:r>
            <a:endParaRPr sz="1800">
              <a:solidFill>
                <a:schemeClr val="lt1"/>
              </a:solidFill>
              <a:latin typeface="Montserrat"/>
              <a:ea typeface="Montserrat"/>
              <a:cs typeface="Montserrat"/>
              <a:sym typeface="Montserrat"/>
            </a:endParaRPr>
          </a:p>
        </p:txBody>
      </p:sp>
      <p:sp>
        <p:nvSpPr>
          <p:cNvPr id="128" name="Google Shape;128;p20"/>
          <p:cNvSpPr txBox="1"/>
          <p:nvPr/>
        </p:nvSpPr>
        <p:spPr>
          <a:xfrm>
            <a:off x="1032900" y="3045038"/>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Sample Demographics </a:t>
            </a:r>
            <a:endParaRPr sz="1800">
              <a:solidFill>
                <a:schemeClr val="lt1"/>
              </a:solidFill>
              <a:latin typeface="Montserrat"/>
              <a:ea typeface="Montserrat"/>
              <a:cs typeface="Montserrat"/>
              <a:sym typeface="Montserrat"/>
            </a:endParaRPr>
          </a:p>
        </p:txBody>
      </p:sp>
      <p:sp>
        <p:nvSpPr>
          <p:cNvPr id="129" name="Google Shape;129;p20"/>
          <p:cNvSpPr txBox="1"/>
          <p:nvPr/>
        </p:nvSpPr>
        <p:spPr>
          <a:xfrm>
            <a:off x="1032900" y="2494713"/>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Preprocessing</a:t>
            </a:r>
            <a:r>
              <a:rPr lang="en"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p:txBody>
      </p:sp>
      <p:sp>
        <p:nvSpPr>
          <p:cNvPr id="130" name="Google Shape;130;p20"/>
          <p:cNvSpPr txBox="1"/>
          <p:nvPr/>
        </p:nvSpPr>
        <p:spPr>
          <a:xfrm>
            <a:off x="1032900" y="1882150"/>
            <a:ext cx="46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Description</a:t>
            </a:r>
            <a:endParaRPr sz="18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1"/>
          <p:cNvSpPr txBox="1"/>
          <p:nvPr/>
        </p:nvSpPr>
        <p:spPr>
          <a:xfrm>
            <a:off x="423425" y="373625"/>
            <a:ext cx="83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Collection </a:t>
            </a:r>
            <a:endParaRPr b="1" sz="2800">
              <a:solidFill>
                <a:srgbClr val="0072BC"/>
              </a:solidFill>
              <a:latin typeface="Montserrat"/>
              <a:ea typeface="Montserrat"/>
              <a:cs typeface="Montserrat"/>
              <a:sym typeface="Montserrat"/>
            </a:endParaRPr>
          </a:p>
        </p:txBody>
      </p:sp>
      <p:sp>
        <p:nvSpPr>
          <p:cNvPr id="136" name="Google Shape;136;p21"/>
          <p:cNvSpPr txBox="1"/>
          <p:nvPr/>
        </p:nvSpPr>
        <p:spPr>
          <a:xfrm>
            <a:off x="337325" y="1036575"/>
            <a:ext cx="8528700" cy="22779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dataset was given to us in two parts by our client Dr. SantaBarbara.</a:t>
            </a:r>
            <a:endParaRPr sz="1600">
              <a:solidFill>
                <a:srgbClr val="003767"/>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It was collected by him during his masters and doctoral dissertations.</a:t>
            </a:r>
            <a:endParaRPr sz="1600">
              <a:solidFill>
                <a:srgbClr val="003767"/>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600">
              <a:solidFill>
                <a:srgbClr val="003767"/>
              </a:solidFill>
              <a:latin typeface="Montserrat"/>
              <a:ea typeface="Montserrat"/>
              <a:cs typeface="Montserrat"/>
              <a:sym typeface="Montserrat"/>
            </a:endParaRPr>
          </a:p>
          <a:p>
            <a:pPr indent="-330200" lvl="0" marL="457200" rtl="0" algn="l">
              <a:lnSpc>
                <a:spcPct val="150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Both datasets were in .SAV files, which we converted and combined into a .CSV file.</a:t>
            </a:r>
            <a:endParaRPr sz="1600">
              <a:solidFill>
                <a:srgbClr val="003767"/>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